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83" r:id="rId3"/>
    <p:sldId id="261" r:id="rId4"/>
    <p:sldId id="258" r:id="rId5"/>
    <p:sldId id="287" r:id="rId6"/>
    <p:sldId id="263" r:id="rId7"/>
    <p:sldId id="292" r:id="rId8"/>
    <p:sldId id="291" r:id="rId9"/>
    <p:sldId id="288" r:id="rId10"/>
    <p:sldId id="290" r:id="rId11"/>
    <p:sldId id="284" r:id="rId12"/>
    <p:sldId id="276" r:id="rId13"/>
    <p:sldId id="282" r:id="rId14"/>
    <p:sldId id="278" r:id="rId15"/>
    <p:sldId id="279" r:id="rId16"/>
    <p:sldId id="289" r:id="rId17"/>
    <p:sldId id="293" r:id="rId18"/>
    <p:sldId id="281" r:id="rId19"/>
    <p:sldId id="297" r:id="rId20"/>
    <p:sldId id="265" r:id="rId21"/>
    <p:sldId id="267" r:id="rId22"/>
    <p:sldId id="266" r:id="rId23"/>
    <p:sldId id="268" r:id="rId24"/>
    <p:sldId id="269" r:id="rId25"/>
    <p:sldId id="272" r:id="rId26"/>
    <p:sldId id="273" r:id="rId27"/>
    <p:sldId id="296" r:id="rId28"/>
    <p:sldId id="294" r:id="rId29"/>
    <p:sldId id="295" r:id="rId30"/>
    <p:sldId id="298"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1pPr>
    <a:lvl2pPr marL="4572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2pPr>
    <a:lvl3pPr marL="9144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3pPr>
    <a:lvl4pPr marL="13716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4pPr>
    <a:lvl5pPr marL="18288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6" d="100"/>
          <a:sy n="56" d="100"/>
        </p:scale>
        <p:origin x="-68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2.wmf"/><Relationship Id="rId7" Type="http://schemas.openxmlformats.org/officeDocument/2006/relationships/image" Target="../media/image75.wmf"/><Relationship Id="rId2" Type="http://schemas.openxmlformats.org/officeDocument/2006/relationships/image" Target="../media/image71.wmf"/><Relationship Id="rId1" Type="http://schemas.openxmlformats.org/officeDocument/2006/relationships/image" Target="../media/image62.wmf"/><Relationship Id="rId6" Type="http://schemas.openxmlformats.org/officeDocument/2006/relationships/image" Target="../media/image74.wmf"/><Relationship Id="rId11" Type="http://schemas.openxmlformats.org/officeDocument/2006/relationships/image" Target="../media/image67.wmf"/><Relationship Id="rId5" Type="http://schemas.openxmlformats.org/officeDocument/2006/relationships/image" Target="../media/image69.wmf"/><Relationship Id="rId10" Type="http://schemas.openxmlformats.org/officeDocument/2006/relationships/image" Target="../media/image78.wmf"/><Relationship Id="rId4" Type="http://schemas.openxmlformats.org/officeDocument/2006/relationships/image" Target="../media/image73.wmf"/><Relationship Id="rId9" Type="http://schemas.openxmlformats.org/officeDocument/2006/relationships/image" Target="../media/image77.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5" Type="http://schemas.openxmlformats.org/officeDocument/2006/relationships/image" Target="../media/image17.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7.wmf"/><Relationship Id="rId1" Type="http://schemas.openxmlformats.org/officeDocument/2006/relationships/image" Target="../media/image20.wmf"/><Relationship Id="rId4"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25F99A9-EA1A-D547-BDE0-7A78E421C6FF}" type="datetime1">
              <a:rPr lang="en-US"/>
              <a:pPr>
                <a:defRPr/>
              </a:pPr>
              <a:t>6/6/2014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736BB1-4B07-DA42-8AA4-BCFB616A9F4F}" type="slidenum">
              <a:rPr/>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7801C0-0884-974C-9C6F-567B902A9ACD}" type="datetime1">
              <a:rPr lang="en-US"/>
              <a:pPr>
                <a:defRPr/>
              </a:pPr>
              <a:t>6/6/2014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5FA83A-EDE7-1045-AAF6-621E4C4DCFAD}" type="slidenum">
              <a:rPr/>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F86085-D733-9D41-BFA2-6616BAC2308E}" type="datetime1">
              <a:rPr lang="en-US"/>
              <a:pPr>
                <a:defRPr/>
              </a:pPr>
              <a:t>6/6/2014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D91F67-A8E3-C147-B2AF-1BE4D456C0BD}" type="slidenum">
              <a:rPr/>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A3F25A-7565-184A-B076-A1228BCEAB95}" type="datetime1">
              <a:rPr lang="en-US"/>
              <a:pPr>
                <a:defRPr/>
              </a:pPr>
              <a:t>6/6/2014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323E73-BACB-374C-A1F1-02CBA6BBBBAF}" type="slidenum">
              <a:rPr/>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C29FAA5-3303-C24F-8888-BD6F0594CC21}" type="datetime1">
              <a:rPr lang="en-US"/>
              <a:pPr>
                <a:defRPr/>
              </a:pPr>
              <a:t>6/6/2014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CAF5A0-74A4-BC47-9047-EC0C610D65F8}" type="slidenum">
              <a:rPr/>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9ECF5A4-E4CB-F14C-AE1A-565234FCF113}" type="datetime1">
              <a:rPr lang="en-US"/>
              <a:pPr>
                <a:defRPr/>
              </a:pPr>
              <a:t>6/6/2014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EF6570-A467-D449-ABB8-FD9BF4F77CB0}" type="slidenum">
              <a:rPr/>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5FCC7CE-96D8-2E49-8926-EA2DC7A3C70B}" type="datetime1">
              <a:rPr lang="en-US"/>
              <a:pPr>
                <a:defRPr/>
              </a:pPr>
              <a:t>6/6/2014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4A428CA-F99C-CE40-A0BA-7771C5F17D3B}" type="slidenum">
              <a:rPr/>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D1DFF67-705A-0B45-B3AB-92131AB52DA7}" type="datetime1">
              <a:rPr lang="en-US"/>
              <a:pPr>
                <a:defRPr/>
              </a:pPr>
              <a:t>6/6/2014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3AE4725-60DC-6948-B4F0-DB6F005BA3BB}" type="slidenum">
              <a:rPr/>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82494D-084C-BC49-BE33-58F87903C6CC}" type="datetime1">
              <a:rPr lang="en-US"/>
              <a:pPr>
                <a:defRPr/>
              </a:pPr>
              <a:t>6/6/2014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5E4F1D-8E7A-2C4C-894E-B197FB072AB0}" type="slidenum">
              <a:rPr/>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243AD80-6D19-5741-881A-DE3A3E721387}" type="datetime1">
              <a:rPr lang="en-US"/>
              <a:pPr>
                <a:defRPr/>
              </a:pPr>
              <a:t>6/6/2014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B66667-1678-3146-84AA-85033C28030F}" type="slidenum">
              <a:rPr/>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23EEF9-01D8-0F45-BCF5-2ACFC1A651B9}" type="datetime1">
              <a:rPr lang="en-US"/>
              <a:pPr>
                <a:defRPr/>
              </a:pPr>
              <a:t>6/6/2014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75296A-E3BF-8846-9A79-6599BC224837}" type="slidenum">
              <a:rPr/>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8B72D1DB-DF59-3146-879B-522AFDC0A796}" type="datetime1">
              <a:rPr lang="en-US"/>
              <a:pPr>
                <a:defRPr/>
              </a:pPr>
              <a:t>6/6/2014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F51FDE9E-5374-D247-95BF-D7C87392CADE}" type="slidenum">
              <a:rPr/>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2pPr>
      <a:lvl3pPr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3pPr>
      <a:lvl4pPr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4pPr>
      <a:lvl5pPr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5pPr>
      <a:lvl6pPr marL="4572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9pPr>
    </p:titleStyle>
    <p:bodyStyle>
      <a:lvl1pPr marL="342900" indent="-342900" algn="l" defTabSz="457200" rtl="0" fontAlgn="base">
        <a:spcBef>
          <a:spcPct val="20000"/>
        </a:spcBef>
        <a:spcAft>
          <a:spcPct val="0"/>
        </a:spcAft>
        <a:buFont typeface="Arial" pitchFamily="-109"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fontAlgn="base">
        <a:spcBef>
          <a:spcPct val="20000"/>
        </a:spcBef>
        <a:spcAft>
          <a:spcPct val="0"/>
        </a:spcAft>
        <a:buFont typeface="Arial" pitchFamily="-109" charset="0"/>
        <a:buChar char="–"/>
        <a:defRPr sz="2800" kern="1200">
          <a:solidFill>
            <a:schemeClr val="tx1"/>
          </a:solidFill>
          <a:latin typeface="+mn-lt"/>
          <a:ea typeface="ＭＳ Ｐゴシック" pitchFamily="-109" charset="-128"/>
          <a:cs typeface="+mn-cs"/>
        </a:defRPr>
      </a:lvl2pPr>
      <a:lvl3pPr marL="1143000" indent="-228600" algn="l" defTabSz="457200" rtl="0" fontAlgn="base">
        <a:spcBef>
          <a:spcPct val="20000"/>
        </a:spcBef>
        <a:spcAft>
          <a:spcPct val="0"/>
        </a:spcAft>
        <a:buFont typeface="Arial" pitchFamily="-109" charset="0"/>
        <a:buChar char="•"/>
        <a:defRPr sz="2400" kern="1200">
          <a:solidFill>
            <a:schemeClr val="tx1"/>
          </a:solidFill>
          <a:latin typeface="+mn-lt"/>
          <a:ea typeface="ＭＳ Ｐゴシック" pitchFamily="-109" charset="-128"/>
          <a:cs typeface="+mn-cs"/>
        </a:defRPr>
      </a:lvl3pPr>
      <a:lvl4pPr marL="1600200" indent="-228600" algn="l" defTabSz="457200" rtl="0" fontAlgn="base">
        <a:spcBef>
          <a:spcPct val="20000"/>
        </a:spcBef>
        <a:spcAft>
          <a:spcPct val="0"/>
        </a:spcAft>
        <a:buFont typeface="Arial" pitchFamily="-109" charset="0"/>
        <a:buChar char="–"/>
        <a:defRPr sz="2000" kern="1200">
          <a:solidFill>
            <a:schemeClr val="tx1"/>
          </a:solidFill>
          <a:latin typeface="+mn-lt"/>
          <a:ea typeface="ＭＳ Ｐゴシック" pitchFamily="-109" charset="-128"/>
          <a:cs typeface="+mn-cs"/>
        </a:defRPr>
      </a:lvl4pPr>
      <a:lvl5pPr marL="2057400" indent="-228600" algn="l" defTabSz="457200" rtl="0" fontAlgn="base">
        <a:spcBef>
          <a:spcPct val="20000"/>
        </a:spcBef>
        <a:spcAft>
          <a:spcPct val="0"/>
        </a:spcAft>
        <a:buFont typeface="Arial" pitchFamily="-109"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video" Target="file:///\\localhost\Users\franco\Documents\MeteorologiaSolare\Spring.wmv" TargetMode="External"/><Relationship Id="rId1" Type="http://schemas.microsoft.com/office/2007/relationships/media" Target="file:///\\localhost\Users\franco\Documents\MeteorologiaSolare\Spring.wmv"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oleObject" Target="../embeddings/oleObject18.bin"/><Relationship Id="rId3" Type="http://schemas.openxmlformats.org/officeDocument/2006/relationships/video" Target="file:///\\localhost\Users\franco\Documents\MeteorologiaSolare\FieldsPol.wmv" TargetMode="External"/><Relationship Id="rId7" Type="http://schemas.openxmlformats.org/officeDocument/2006/relationships/oleObject" Target="../embeddings/oleObject15.bin"/><Relationship Id="rId12" Type="http://schemas.openxmlformats.org/officeDocument/2006/relationships/image" Target="../media/image39.wmf"/><Relationship Id="rId2" Type="http://schemas.microsoft.com/office/2007/relationships/media" Target="file:///\\localhost\Users\franco\Documents\MeteorologiaSolare\FieldsPol.wmv" TargetMode="External"/><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oleObject" Target="../embeddings/oleObject17.bin"/><Relationship Id="rId5" Type="http://schemas.openxmlformats.org/officeDocument/2006/relationships/image" Target="../media/image41.png"/><Relationship Id="rId10" Type="http://schemas.openxmlformats.org/officeDocument/2006/relationships/image" Target="../media/image38.wmf"/><Relationship Id="rId4" Type="http://schemas.openxmlformats.org/officeDocument/2006/relationships/slideLayout" Target="../slideLayouts/slideLayout2.xml"/><Relationship Id="rId9" Type="http://schemas.openxmlformats.org/officeDocument/2006/relationships/oleObject" Target="../embeddings/oleObject16.bin"/><Relationship Id="rId14" Type="http://schemas.openxmlformats.org/officeDocument/2006/relationships/image" Target="../media/image40.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53.png"/><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1.wmf"/><Relationship Id="rId5" Type="http://schemas.openxmlformats.org/officeDocument/2006/relationships/oleObject" Target="../embeddings/oleObject19.bin"/><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file:///\\localhost\Users\franco\Documents\MeteorologiaSolare\SolarHurricane.wmv" TargetMode="External"/><Relationship Id="rId7" Type="http://schemas.openxmlformats.org/officeDocument/2006/relationships/slideLayout" Target="../slideLayouts/slideLayout2.xml"/><Relationship Id="rId12" Type="http://schemas.openxmlformats.org/officeDocument/2006/relationships/image" Target="../media/image58.gif"/><Relationship Id="rId2" Type="http://schemas.openxmlformats.org/officeDocument/2006/relationships/video" Target="file:///\\localhost\Users\franco\Documents\MeteorologiaSolare\NYHurricane.wmv" TargetMode="External"/><Relationship Id="rId1" Type="http://schemas.microsoft.com/office/2007/relationships/media" Target="file:///\\localhost\Users\franco\Documents\MeteorologiaSolare\NYHurricane.wmv" TargetMode="External"/><Relationship Id="rId6" Type="http://schemas.openxmlformats.org/officeDocument/2006/relationships/video" Target="file:///\\localhost\Users\franco\Documents\MeteorologiaSolare\PIA14920_full_movie.wmv" TargetMode="External"/><Relationship Id="rId11" Type="http://schemas.openxmlformats.org/officeDocument/2006/relationships/image" Target="../media/image49.jpeg"/><Relationship Id="rId5" Type="http://schemas.microsoft.com/office/2007/relationships/media" Target="file:///\\localhost\Users\franco\Documents\MeteorologiaSolare\PIA14920_full_movie.wmv" TargetMode="External"/><Relationship Id="rId10" Type="http://schemas.openxmlformats.org/officeDocument/2006/relationships/image" Target="../media/image57.png"/><Relationship Id="rId4" Type="http://schemas.openxmlformats.org/officeDocument/2006/relationships/video" Target="file:///\\localhost\Users\franco\Documents\MeteorologiaSolare\SolarHurricane.wmv" TargetMode="External"/><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0.wmf"/><Relationship Id="rId5" Type="http://schemas.openxmlformats.org/officeDocument/2006/relationships/oleObject" Target="../embeddings/oleObject22.bin"/><Relationship Id="rId4" Type="http://schemas.openxmlformats.org/officeDocument/2006/relationships/image" Target="../media/image59.wmf"/></Relationships>
</file>

<file path=ppt/slides/_rels/slide2.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oleObject" Target="../embeddings/oleObject23.bin"/><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2.wmf"/><Relationship Id="rId5" Type="http://schemas.openxmlformats.org/officeDocument/2006/relationships/oleObject" Target="../embeddings/oleObject24.bin"/><Relationship Id="rId4" Type="http://schemas.openxmlformats.org/officeDocument/2006/relationships/image" Target="../media/image61.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29.png"/><Relationship Id="rId3" Type="http://schemas.openxmlformats.org/officeDocument/2006/relationships/image" Target="../media/image68.jpeg"/><Relationship Id="rId7" Type="http://schemas.openxmlformats.org/officeDocument/2006/relationships/image" Target="../media/image65.wmf"/><Relationship Id="rId12"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6.bin"/><Relationship Id="rId11" Type="http://schemas.openxmlformats.org/officeDocument/2006/relationships/image" Target="../media/image67.wmf"/><Relationship Id="rId5" Type="http://schemas.openxmlformats.org/officeDocument/2006/relationships/image" Target="../media/image64.w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66.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18.jpeg"/><Relationship Id="rId7"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0.bin"/><Relationship Id="rId11" Type="http://schemas.openxmlformats.org/officeDocument/2006/relationships/oleObject" Target="../embeddings/oleObject33.bin"/><Relationship Id="rId5" Type="http://schemas.openxmlformats.org/officeDocument/2006/relationships/image" Target="../media/image67.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70.wmf"/></Relationships>
</file>

<file path=ppt/slides/_rels/slide23.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oleObject" Target="../embeddings/oleObject39.bin"/><Relationship Id="rId18" Type="http://schemas.openxmlformats.org/officeDocument/2006/relationships/image" Target="../media/image76.wmf"/><Relationship Id="rId3" Type="http://schemas.openxmlformats.org/officeDocument/2006/relationships/oleObject" Target="../embeddings/oleObject34.bin"/><Relationship Id="rId21" Type="http://schemas.openxmlformats.org/officeDocument/2006/relationships/oleObject" Target="../embeddings/oleObject43.bin"/><Relationship Id="rId7" Type="http://schemas.openxmlformats.org/officeDocument/2006/relationships/oleObject" Target="../embeddings/oleObject36.bin"/><Relationship Id="rId12" Type="http://schemas.openxmlformats.org/officeDocument/2006/relationships/image" Target="../media/image69.wmf"/><Relationship Id="rId17" Type="http://schemas.openxmlformats.org/officeDocument/2006/relationships/oleObject" Target="../embeddings/oleObject41.bin"/><Relationship Id="rId2" Type="http://schemas.openxmlformats.org/officeDocument/2006/relationships/slideLayout" Target="../slideLayouts/slideLayout2.xml"/><Relationship Id="rId16" Type="http://schemas.openxmlformats.org/officeDocument/2006/relationships/image" Target="../media/image75.wmf"/><Relationship Id="rId20" Type="http://schemas.openxmlformats.org/officeDocument/2006/relationships/image" Target="../media/image77.wmf"/><Relationship Id="rId1" Type="http://schemas.openxmlformats.org/officeDocument/2006/relationships/vmlDrawing" Target="../drawings/vmlDrawing12.vml"/><Relationship Id="rId6" Type="http://schemas.openxmlformats.org/officeDocument/2006/relationships/image" Target="../media/image71.wmf"/><Relationship Id="rId11" Type="http://schemas.openxmlformats.org/officeDocument/2006/relationships/oleObject" Target="../embeddings/oleObject38.bin"/><Relationship Id="rId24" Type="http://schemas.openxmlformats.org/officeDocument/2006/relationships/image" Target="../media/image67.wmf"/><Relationship Id="rId5" Type="http://schemas.openxmlformats.org/officeDocument/2006/relationships/oleObject" Target="../embeddings/oleObject35.bin"/><Relationship Id="rId15" Type="http://schemas.openxmlformats.org/officeDocument/2006/relationships/oleObject" Target="../embeddings/oleObject40.bin"/><Relationship Id="rId23" Type="http://schemas.openxmlformats.org/officeDocument/2006/relationships/oleObject" Target="../embeddings/oleObject44.bin"/><Relationship Id="rId10" Type="http://schemas.openxmlformats.org/officeDocument/2006/relationships/image" Target="../media/image73.wmf"/><Relationship Id="rId19" Type="http://schemas.openxmlformats.org/officeDocument/2006/relationships/oleObject" Target="../embeddings/oleObject42.bin"/><Relationship Id="rId4" Type="http://schemas.openxmlformats.org/officeDocument/2006/relationships/image" Target="../media/image62.wmf"/><Relationship Id="rId9" Type="http://schemas.openxmlformats.org/officeDocument/2006/relationships/oleObject" Target="../embeddings/oleObject37.bin"/><Relationship Id="rId14" Type="http://schemas.openxmlformats.org/officeDocument/2006/relationships/image" Target="../media/image74.wmf"/><Relationship Id="rId22" Type="http://schemas.openxmlformats.org/officeDocument/2006/relationships/image" Target="../media/image78.wmf"/></Relationships>
</file>

<file path=ppt/slides/_rels/slide2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oleObject" Target="???" TargetMode="External"/><Relationship Id="rId7" Type="http://schemas.openxmlformats.org/officeDocument/2006/relationships/image" Target="../media/image80.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45.bin"/><Relationship Id="rId5" Type="http://schemas.openxmlformats.org/officeDocument/2006/relationships/image" Target="../media/image81.jpeg"/><Relationship Id="rId10" Type="http://schemas.openxmlformats.org/officeDocument/2006/relationships/oleObject" Target="../embeddings/oleObject47.bin"/><Relationship Id="rId4" Type="http://schemas.openxmlformats.org/officeDocument/2006/relationships/image" Target="../media/image79.png"/><Relationship Id="rId9" Type="http://schemas.openxmlformats.org/officeDocument/2006/relationships/oleObject" Target="../embeddings/oleObject46.bin"/></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oleObject" Target="../embeddings/oleObject48.bin"/><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60.wmf"/><Relationship Id="rId5" Type="http://schemas.openxmlformats.org/officeDocument/2006/relationships/oleObject" Target="../embeddings/oleObject49.bin"/><Relationship Id="rId4" Type="http://schemas.openxmlformats.org/officeDocument/2006/relationships/image" Target="../media/image59.wmf"/><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3.bin"/><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9.wmf"/></Relationships>
</file>

<file path=ppt/slides/_rels/slide7.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9.bin"/><Relationship Id="rId3" Type="http://schemas.openxmlformats.org/officeDocument/2006/relationships/image" Target="../media/image18.jpeg"/><Relationship Id="rId7" Type="http://schemas.openxmlformats.org/officeDocument/2006/relationships/oleObject" Target="../embeddings/oleObject6.bin"/><Relationship Id="rId12"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5.wmf"/><Relationship Id="rId4" Type="http://schemas.openxmlformats.org/officeDocument/2006/relationships/image" Target="../media/image19.jpeg"/><Relationship Id="rId9" Type="http://schemas.openxmlformats.org/officeDocument/2006/relationships/oleObject" Target="../embeddings/oleObject7.bin"/><Relationship Id="rId14" Type="http://schemas.openxmlformats.org/officeDocument/2006/relationships/image" Target="../media/image17.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2.wmf"/><Relationship Id="rId3" Type="http://schemas.openxmlformats.org/officeDocument/2006/relationships/video" Target="../media/media2.wmv"/><Relationship Id="rId7" Type="http://schemas.openxmlformats.org/officeDocument/2006/relationships/image" Target="../media/image20.wmf"/><Relationship Id="rId12" Type="http://schemas.openxmlformats.org/officeDocument/2006/relationships/oleObject" Target="../embeddings/oleObject13.bin"/><Relationship Id="rId2" Type="http://schemas.microsoft.com/office/2007/relationships/media" Target="../media/media2.wmv"/><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1.wmf"/><Relationship Id="rId5" Type="http://schemas.openxmlformats.org/officeDocument/2006/relationships/image" Target="../media/image23.png"/><Relationship Id="rId10" Type="http://schemas.openxmlformats.org/officeDocument/2006/relationships/oleObject" Target="../embeddings/oleObject12.bin"/><Relationship Id="rId4" Type="http://schemas.openxmlformats.org/officeDocument/2006/relationships/slideLayout" Target="../slideLayouts/slideLayout2.xml"/><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800432" y="1029179"/>
            <a:ext cx="7725705" cy="1107996"/>
          </a:xfrm>
          <a:prstGeom prst="rect">
            <a:avLst/>
          </a:prstGeom>
          <a:noFill/>
          <a:ln w="9525">
            <a:noFill/>
            <a:miter lim="800000"/>
            <a:headEnd/>
            <a:tailEnd/>
          </a:ln>
        </p:spPr>
        <p:txBody>
          <a:bodyPr wrap="none">
            <a:prstTxWarp prst="textNoShape">
              <a:avLst/>
            </a:prstTxWarp>
            <a:spAutoFit/>
          </a:bodyPr>
          <a:lstStyle/>
          <a:p>
            <a:pPr algn="ctr"/>
            <a:r>
              <a:rPr lang="en-US" sz="2400" b="1" i="1">
                <a:latin typeface="Calibri" pitchFamily="-109" charset="0"/>
              </a:rPr>
              <a:t>I filamenti magnetizzati nei plasmi di laboratorio e sul Sole</a:t>
            </a:r>
          </a:p>
          <a:p>
            <a:pPr algn="ctr"/>
            <a:endParaRPr lang="en-US" sz="2400" b="1">
              <a:latin typeface="Calibri" pitchFamily="-109" charset="0"/>
            </a:endParaRPr>
          </a:p>
          <a:p>
            <a:pPr algn="ctr"/>
            <a:r>
              <a:rPr lang="en-US" b="1" i="1">
                <a:latin typeface="Calibri" pitchFamily="-109" charset="0"/>
              </a:rPr>
              <a:t>F. Alladio (ENEA, Frascati)</a:t>
            </a:r>
            <a:endParaRPr lang="en-US" i="1">
              <a:latin typeface="Calibri" pitchFamily="-109" charset="0"/>
            </a:endParaRPr>
          </a:p>
        </p:txBody>
      </p:sp>
      <p:sp>
        <p:nvSpPr>
          <p:cNvPr id="3" name="TextBox 2"/>
          <p:cNvSpPr txBox="1"/>
          <p:nvPr/>
        </p:nvSpPr>
        <p:spPr>
          <a:xfrm>
            <a:off x="570524" y="3328409"/>
            <a:ext cx="6494687" cy="2031325"/>
          </a:xfrm>
          <a:prstGeom prst="rect">
            <a:avLst/>
          </a:prstGeom>
          <a:noFill/>
        </p:spPr>
        <p:txBody>
          <a:bodyPr wrap="none" rtlCol="0">
            <a:spAutoFit/>
          </a:bodyPr>
          <a:lstStyle/>
          <a:p>
            <a:r>
              <a:rPr lang="en-US"/>
              <a:t>Fenomeno che sembra universale nei plasmi, richiede:</a:t>
            </a:r>
          </a:p>
          <a:p>
            <a:endParaRPr lang="en-US"/>
          </a:p>
          <a:p>
            <a:r>
              <a:rPr lang="en-US"/>
              <a:t>• Alta conduttivita’ elettrica</a:t>
            </a:r>
          </a:p>
          <a:p>
            <a:endParaRPr lang="en-US"/>
          </a:p>
          <a:p>
            <a:r>
              <a:rPr lang="en-US"/>
              <a:t>• Moti di rotazione non uniformi</a:t>
            </a:r>
          </a:p>
          <a:p>
            <a:endParaRPr lang="en-US"/>
          </a:p>
          <a:p>
            <a:r>
              <a:rPr lang="en-US"/>
              <a:t>• Compresenza di elicita’ di corrente 		     	    e cinetica</a:t>
            </a:r>
          </a:p>
        </p:txBody>
      </p:sp>
      <p:graphicFrame>
        <p:nvGraphicFramePr>
          <p:cNvPr id="26626" name="Object 2"/>
          <p:cNvGraphicFramePr>
            <a:graphicFrameLocks noChangeAspect="1"/>
          </p:cNvGraphicFramePr>
          <p:nvPr/>
        </p:nvGraphicFramePr>
        <p:xfrm>
          <a:off x="4374221" y="4974988"/>
          <a:ext cx="1468437" cy="422275"/>
        </p:xfrm>
        <a:graphic>
          <a:graphicData uri="http://schemas.openxmlformats.org/presentationml/2006/ole">
            <mc:AlternateContent xmlns:mc="http://schemas.openxmlformats.org/markup-compatibility/2006">
              <mc:Choice xmlns:v="urn:schemas-microsoft-com:vml" Requires="v">
                <p:oleObj spid="_x0000_s26628" name="Equation" r:id="rId3" imgW="1016000" imgH="292100" progId="Equation.DSMT4">
                  <p:embed/>
                </p:oleObj>
              </mc:Choice>
              <mc:Fallback>
                <p:oleObj name="Equation" r:id="rId3" imgW="1016000" imgH="2921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221" y="4974988"/>
                        <a:ext cx="1468437"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7" name="Object 3"/>
          <p:cNvGraphicFramePr>
            <a:graphicFrameLocks noChangeAspect="1"/>
          </p:cNvGraphicFramePr>
          <p:nvPr/>
        </p:nvGraphicFramePr>
        <p:xfrm>
          <a:off x="7063655" y="4974988"/>
          <a:ext cx="1412875" cy="422275"/>
        </p:xfrm>
        <a:graphic>
          <a:graphicData uri="http://schemas.openxmlformats.org/presentationml/2006/ole">
            <mc:AlternateContent xmlns:mc="http://schemas.openxmlformats.org/markup-compatibility/2006">
              <mc:Choice xmlns:v="urn:schemas-microsoft-com:vml" Requires="v">
                <p:oleObj spid="_x0000_s26629" name="Equation" r:id="rId5" imgW="977900" imgH="292100" progId="Equation.DSMT4">
                  <p:embed/>
                </p:oleObj>
              </mc:Choice>
              <mc:Fallback>
                <p:oleObj name="Equation" r:id="rId5" imgW="977900" imgH="2921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655" y="4974988"/>
                        <a:ext cx="1412875"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 8"/>
          <p:cNvPicPr>
            <a:picLocks noChangeAspect="1" noChangeArrowheads="1"/>
          </p:cNvPicPr>
          <p:nvPr/>
        </p:nvPicPr>
        <p:blipFill>
          <a:blip r:embed="rId2"/>
          <a:srcRect/>
          <a:stretch>
            <a:fillRect/>
          </a:stretch>
        </p:blipFill>
        <p:spPr bwMode="auto">
          <a:xfrm>
            <a:off x="105925" y="2202141"/>
            <a:ext cx="5598806" cy="3348856"/>
          </a:xfrm>
          <a:prstGeom prst="rect">
            <a:avLst/>
          </a:prstGeom>
          <a:noFill/>
          <a:ln w="9525">
            <a:noFill/>
            <a:miter lim="800000"/>
            <a:headEnd/>
            <a:tailEnd/>
          </a:ln>
        </p:spPr>
      </p:pic>
      <p:pic>
        <p:nvPicPr>
          <p:cNvPr id="6" name="Picture 5" descr="Fig3"/>
          <p:cNvPicPr>
            <a:picLocks noChangeAspect="1" noChangeArrowheads="1"/>
          </p:cNvPicPr>
          <p:nvPr/>
        </p:nvPicPr>
        <p:blipFill>
          <a:blip r:embed="rId3"/>
          <a:srcRect/>
          <a:stretch>
            <a:fillRect/>
          </a:stretch>
        </p:blipFill>
        <p:spPr bwMode="auto">
          <a:xfrm>
            <a:off x="5720181" y="2202141"/>
            <a:ext cx="3348856" cy="3348856"/>
          </a:xfrm>
          <a:prstGeom prst="rect">
            <a:avLst/>
          </a:prstGeom>
          <a:noFill/>
          <a:ln w="9525">
            <a:noFill/>
            <a:miter lim="800000"/>
            <a:headEnd/>
            <a:tailEnd/>
          </a:ln>
        </p:spPr>
      </p:pic>
      <p:sp>
        <p:nvSpPr>
          <p:cNvPr id="7" name="TextBox 6"/>
          <p:cNvSpPr txBox="1"/>
          <p:nvPr/>
        </p:nvSpPr>
        <p:spPr>
          <a:xfrm>
            <a:off x="105926" y="1561723"/>
            <a:ext cx="8963112" cy="646331"/>
          </a:xfrm>
          <a:prstGeom prst="rect">
            <a:avLst/>
          </a:prstGeom>
          <a:noFill/>
        </p:spPr>
        <p:txBody>
          <a:bodyPr wrap="square">
            <a:spAutoFit/>
          </a:bodyPr>
          <a:lstStyle/>
          <a:p>
            <a:pPr fontAlgn="auto">
              <a:spcBef>
                <a:spcPts val="0"/>
              </a:spcBef>
              <a:spcAft>
                <a:spcPts val="0"/>
              </a:spcAft>
              <a:defRPr/>
            </a:pPr>
            <a:r>
              <a:rPr lang="en-US">
                <a:latin typeface="+mn-lt"/>
                <a:ea typeface="+mn-ea"/>
                <a:cs typeface="+mn-cs"/>
              </a:rPr>
              <a:t>Alcune “</a:t>
            </a:r>
            <a:r>
              <a:rPr lang="en-US" i="1">
                <a:latin typeface="+mn-lt"/>
                <a:ea typeface="+mn-ea"/>
                <a:cs typeface="+mn-cs"/>
              </a:rPr>
              <a:t>indizi</a:t>
            </a:r>
            <a:r>
              <a:rPr lang="en-US">
                <a:latin typeface="+mn-lt"/>
                <a:ea typeface="+mn-ea"/>
                <a:cs typeface="+mn-cs"/>
              </a:rPr>
              <a:t>” della rotazione interna su MAST:</a:t>
            </a:r>
          </a:p>
          <a:p>
            <a:pPr algn="r" fontAlgn="auto">
              <a:spcBef>
                <a:spcPts val="0"/>
              </a:spcBef>
              <a:spcAft>
                <a:spcPts val="0"/>
              </a:spcAft>
              <a:defRPr/>
            </a:pPr>
            <a:r>
              <a:rPr lang="en-US" i="1" spc="-80">
                <a:solidFill>
                  <a:srgbClr val="3366FF"/>
                </a:solidFill>
                <a:latin typeface="+mn-lt"/>
                <a:ea typeface="+mn-ea"/>
                <a:cs typeface="+mn-cs"/>
              </a:rPr>
              <a:t>	strutture “coassiali” trasverse al filamento    	 </a:t>
            </a:r>
            <a:r>
              <a:rPr lang="en-US" i="1" spc="-80">
                <a:solidFill>
                  <a:srgbClr val="FF0000"/>
                </a:solidFill>
                <a:latin typeface="+mn-lt"/>
                <a:ea typeface="+mn-ea"/>
                <a:cs typeface="+mn-cs"/>
              </a:rPr>
              <a:t>striature trasverse all’asse di rotazione del plasma </a:t>
            </a:r>
          </a:p>
        </p:txBody>
      </p:sp>
      <p:sp>
        <p:nvSpPr>
          <p:cNvPr id="10" name="TextBox 9"/>
          <p:cNvSpPr txBox="1"/>
          <p:nvPr/>
        </p:nvSpPr>
        <p:spPr>
          <a:xfrm>
            <a:off x="733523" y="966423"/>
            <a:ext cx="7734509" cy="369332"/>
          </a:xfrm>
          <a:prstGeom prst="rect">
            <a:avLst/>
          </a:prstGeom>
          <a:noFill/>
        </p:spPr>
        <p:txBody>
          <a:bodyPr wrap="none" rtlCol="0">
            <a:spAutoFit/>
          </a:bodyPr>
          <a:lstStyle/>
          <a:p>
            <a:r>
              <a:rPr lang="en-US" b="1">
                <a:latin typeface="Calibri" pitchFamily="-109" charset="0"/>
              </a:rPr>
              <a:t>Ci sono infatti “indizi” della presenza di una rotazione interna </a:t>
            </a:r>
            <a:r>
              <a:rPr lang="en-US" b="1" i="1">
                <a:latin typeface="Calibri" pitchFamily="-109" charset="0"/>
              </a:rPr>
              <a:t>u</a:t>
            </a:r>
            <a:r>
              <a:rPr lang="en-US" b="1" i="1" baseline="-25000">
                <a:latin typeface="Calibri" pitchFamily="-109" charset="0"/>
              </a:rPr>
              <a:t>1</a:t>
            </a:r>
            <a:r>
              <a:rPr lang="en-US" b="1">
                <a:latin typeface="Calibri" pitchFamily="-109" charset="0"/>
              </a:rPr>
              <a:t> nei filamenti</a:t>
            </a:r>
            <a:r>
              <a:rPr lang="en-US">
                <a:latin typeface="Calibri" pitchFamily="-109" charset="0"/>
              </a:rPr>
              <a:t>:</a:t>
            </a:r>
          </a:p>
        </p:txBody>
      </p:sp>
      <p:sp>
        <p:nvSpPr>
          <p:cNvPr id="14" name="TextBox 13"/>
          <p:cNvSpPr txBox="1"/>
          <p:nvPr/>
        </p:nvSpPr>
        <p:spPr>
          <a:xfrm>
            <a:off x="6587075" y="33136"/>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cxnSp>
        <p:nvCxnSpPr>
          <p:cNvPr id="18" name="Straight Arrow Connector 17"/>
          <p:cNvCxnSpPr/>
          <p:nvPr/>
        </p:nvCxnSpPr>
        <p:spPr>
          <a:xfrm rot="5400000">
            <a:off x="6826475" y="2579204"/>
            <a:ext cx="1870778" cy="1116657"/>
          </a:xfrm>
          <a:prstGeom prst="straightConnector1">
            <a:avLst/>
          </a:prstGeom>
          <a:ln w="0">
            <a:solidFill>
              <a:schemeClr val="bg1"/>
            </a:solidFill>
            <a:tailEnd type="triangle" w="med" len="sm"/>
          </a:ln>
          <a:effectLst>
            <a:outerShdw blurRad="40000" dist="20000" dir="5400000" sx="9000" sy="9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5125006" y="3115183"/>
            <a:ext cx="2380148" cy="522093"/>
          </a:xfrm>
          <a:prstGeom prst="straightConnector1">
            <a:avLst/>
          </a:prstGeom>
          <a:ln w="0">
            <a:solidFill>
              <a:schemeClr val="bg1"/>
            </a:solidFill>
            <a:tailEnd type="triangle" w="med" len="sm"/>
          </a:ln>
          <a:effectLst>
            <a:outerShdw blurRad="40000" dist="20000" dir="5400000" sx="9000" sy="9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a:off x="7776426" y="2576660"/>
            <a:ext cx="1317435" cy="580222"/>
          </a:xfrm>
          <a:prstGeom prst="straightConnector1">
            <a:avLst/>
          </a:prstGeom>
          <a:ln w="0">
            <a:solidFill>
              <a:schemeClr val="bg1"/>
            </a:solidFill>
            <a:tailEnd type="triangle" w="med" len="sm"/>
          </a:ln>
          <a:effectLst>
            <a:outerShdw blurRad="40000" dist="20000" dir="5400000" sx="9000" sy="9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3"/>
          <p:cNvSpPr txBox="1">
            <a:spLocks noChangeArrowheads="1"/>
          </p:cNvSpPr>
          <p:nvPr/>
        </p:nvSpPr>
        <p:spPr bwMode="auto">
          <a:xfrm>
            <a:off x="424834" y="886864"/>
            <a:ext cx="5281613" cy="2278063"/>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L’osservazione piu’ interessante e’ che il </a:t>
            </a:r>
            <a:r>
              <a:rPr lang="en-US" b="1">
                <a:latin typeface="Calibri" pitchFamily="-109" charset="0"/>
              </a:rPr>
              <a:t>piedistallo e’ una </a:t>
            </a:r>
            <a:r>
              <a:rPr lang="en-US" b="1" u="sng">
                <a:latin typeface="Calibri" pitchFamily="-109" charset="0"/>
              </a:rPr>
              <a:t>discontinuita’ di velocita’  (“shear-layer”) </a:t>
            </a:r>
            <a:r>
              <a:rPr lang="en-US">
                <a:latin typeface="Calibri" pitchFamily="-109" charset="0"/>
              </a:rPr>
              <a:t>tra:</a:t>
            </a:r>
          </a:p>
          <a:p>
            <a:endParaRPr lang="en-US" sz="800">
              <a:latin typeface="Calibri" pitchFamily="-109" charset="0"/>
            </a:endParaRPr>
          </a:p>
          <a:p>
            <a:r>
              <a:rPr lang="en-US">
                <a:latin typeface="Calibri" pitchFamily="-109" charset="0"/>
              </a:rPr>
              <a:t>la parte piu’ interna del plasma (</a:t>
            </a:r>
            <a:r>
              <a:rPr lang="en-US" i="1">
                <a:latin typeface="Calibri" pitchFamily="-109" charset="0"/>
              </a:rPr>
              <a:t>50 km/s </a:t>
            </a:r>
            <a:r>
              <a:rPr lang="en-US">
                <a:latin typeface="Calibri" pitchFamily="-109" charset="0"/>
              </a:rPr>
              <a:t>&gt; velocita’ di fuga dalla terra) spinta dagli acceleratori di atomi neutri del riscaldamento NBI (Neutral Beam Injection)</a:t>
            </a:r>
          </a:p>
          <a:p>
            <a:endParaRPr lang="en-US" sz="800">
              <a:latin typeface="Calibri" pitchFamily="-109" charset="0"/>
            </a:endParaRPr>
          </a:p>
          <a:p>
            <a:r>
              <a:rPr lang="en-US">
                <a:latin typeface="Calibri" pitchFamily="-109" charset="0"/>
              </a:rPr>
              <a:t>e la parte piu’ esterna del plasma, frenata dall’interazione con la parete</a:t>
            </a:r>
          </a:p>
        </p:txBody>
      </p:sp>
      <p:sp>
        <p:nvSpPr>
          <p:cNvPr id="36" name="TextBox 10"/>
          <p:cNvSpPr txBox="1">
            <a:spLocks noChangeArrowheads="1"/>
          </p:cNvSpPr>
          <p:nvPr/>
        </p:nvSpPr>
        <p:spPr bwMode="auto">
          <a:xfrm>
            <a:off x="118290" y="3722580"/>
            <a:ext cx="5662533" cy="1200329"/>
          </a:xfrm>
          <a:prstGeom prst="rect">
            <a:avLst/>
          </a:prstGeom>
          <a:noFill/>
          <a:ln w="9525">
            <a:noFill/>
            <a:miter lim="800000"/>
            <a:headEnd/>
            <a:tailEnd/>
          </a:ln>
        </p:spPr>
        <p:txBody>
          <a:bodyPr wrap="square">
            <a:prstTxWarp prst="textNoShape">
              <a:avLst/>
            </a:prstTxWarp>
            <a:spAutoFit/>
          </a:bodyPr>
          <a:lstStyle/>
          <a:p>
            <a:r>
              <a:rPr lang="en-US" i="1">
                <a:solidFill>
                  <a:srgbClr val="0000FF"/>
                </a:solidFill>
                <a:latin typeface="Calibri" pitchFamily="-109" charset="0"/>
              </a:rPr>
              <a:t>*Una interpretazione intuitiva: dalla discontinuita’ di velocita’ si sfrangiano dei vortici elongati nella direzione di B che agiscono come un “cuscinetto a rulli” per minimizzare l’attrito del plasma rotante sulla prima parete</a:t>
            </a:r>
          </a:p>
        </p:txBody>
      </p:sp>
      <p:sp>
        <p:nvSpPr>
          <p:cNvPr id="37" name="TextBox 23"/>
          <p:cNvSpPr txBox="1">
            <a:spLocks noChangeArrowheads="1"/>
          </p:cNvSpPr>
          <p:nvPr/>
        </p:nvSpPr>
        <p:spPr bwMode="auto">
          <a:xfrm>
            <a:off x="131370" y="5772425"/>
            <a:ext cx="5040951" cy="646331"/>
          </a:xfrm>
          <a:prstGeom prst="rect">
            <a:avLst/>
          </a:prstGeom>
          <a:noFill/>
          <a:ln w="9525">
            <a:noFill/>
            <a:miter lim="800000"/>
            <a:headEnd/>
            <a:tailEnd/>
          </a:ln>
        </p:spPr>
        <p:txBody>
          <a:bodyPr wrap="none">
            <a:prstTxWarp prst="textNoShape">
              <a:avLst/>
            </a:prstTxWarp>
            <a:spAutoFit/>
          </a:bodyPr>
          <a:lstStyle/>
          <a:p>
            <a:r>
              <a:rPr lang="en-US" i="1">
                <a:solidFill>
                  <a:srgbClr val="0000FF"/>
                </a:solidFill>
                <a:latin typeface="Calibri" pitchFamily="-109" charset="0"/>
              </a:rPr>
              <a:t>Il filamento ruota su se’ stesso, in direzione opposta </a:t>
            </a:r>
          </a:p>
          <a:p>
            <a:r>
              <a:rPr lang="en-US" i="1">
                <a:solidFill>
                  <a:srgbClr val="0000FF"/>
                </a:solidFill>
                <a:latin typeface="Calibri" pitchFamily="-109" charset="0"/>
              </a:rPr>
              <a:t>alla rotazione del plasma nel laboratorio</a:t>
            </a:r>
            <a:endParaRPr lang="en-US">
              <a:solidFill>
                <a:srgbClr val="0000FF"/>
              </a:solidFill>
              <a:latin typeface="Calibri" pitchFamily="-109" charset="0"/>
            </a:endParaRPr>
          </a:p>
        </p:txBody>
      </p:sp>
      <p:pic>
        <p:nvPicPr>
          <p:cNvPr id="38" name="P 7"/>
          <p:cNvPicPr>
            <a:picLocks noChangeAspect="1" noChangeArrowheads="1"/>
          </p:cNvPicPr>
          <p:nvPr/>
        </p:nvPicPr>
        <p:blipFill>
          <a:blip r:embed="rId2"/>
          <a:srcRect/>
          <a:stretch>
            <a:fillRect/>
          </a:stretch>
        </p:blipFill>
        <p:spPr bwMode="auto">
          <a:xfrm>
            <a:off x="5955991" y="886864"/>
            <a:ext cx="2695575" cy="2698750"/>
          </a:xfrm>
          <a:prstGeom prst="rect">
            <a:avLst/>
          </a:prstGeom>
          <a:noFill/>
          <a:ln w="9525">
            <a:noFill/>
            <a:miter lim="800000"/>
            <a:headEnd/>
            <a:tailEnd/>
          </a:ln>
        </p:spPr>
      </p:pic>
      <p:sp>
        <p:nvSpPr>
          <p:cNvPr id="39" name="Curved Up Arrow 38"/>
          <p:cNvSpPr/>
          <p:nvPr/>
        </p:nvSpPr>
        <p:spPr>
          <a:xfrm>
            <a:off x="6054523" y="2297215"/>
            <a:ext cx="2695575" cy="518583"/>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0" name="Picture 39"/>
          <p:cNvPicPr>
            <a:picLocks noChangeAspect="1"/>
          </p:cNvPicPr>
          <p:nvPr/>
        </p:nvPicPr>
        <p:blipFill>
          <a:blip r:embed="rId3"/>
          <a:stretch>
            <a:fillRect/>
          </a:stretch>
        </p:blipFill>
        <p:spPr>
          <a:xfrm>
            <a:off x="5664870" y="3722580"/>
            <a:ext cx="3238500" cy="3086100"/>
          </a:xfrm>
          <a:prstGeom prst="rect">
            <a:avLst/>
          </a:prstGeom>
        </p:spPr>
      </p:pic>
      <p:sp>
        <p:nvSpPr>
          <p:cNvPr id="41" name="Curved Up Arrow 40"/>
          <p:cNvSpPr/>
          <p:nvPr/>
        </p:nvSpPr>
        <p:spPr>
          <a:xfrm rot="1846248">
            <a:off x="6547377" y="4809953"/>
            <a:ext cx="1830360" cy="49209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Curved Up Arrow 41"/>
          <p:cNvSpPr/>
          <p:nvPr/>
        </p:nvSpPr>
        <p:spPr>
          <a:xfrm rot="1846248" flipV="1">
            <a:off x="7074003" y="5458959"/>
            <a:ext cx="331818" cy="11772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Curved Up Arrow 42"/>
          <p:cNvSpPr/>
          <p:nvPr/>
        </p:nvSpPr>
        <p:spPr>
          <a:xfrm rot="704798" flipV="1">
            <a:off x="6926451" y="3973892"/>
            <a:ext cx="331818" cy="10069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Curved Up Arrow 43"/>
          <p:cNvSpPr/>
          <p:nvPr/>
        </p:nvSpPr>
        <p:spPr>
          <a:xfrm rot="1846248" flipV="1">
            <a:off x="8382535" y="5014047"/>
            <a:ext cx="331818" cy="10069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Curved Up Arrow 44"/>
          <p:cNvSpPr/>
          <p:nvPr/>
        </p:nvSpPr>
        <p:spPr>
          <a:xfrm rot="20729590" flipV="1">
            <a:off x="8057815" y="5618174"/>
            <a:ext cx="348177" cy="153135"/>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Curved Up Arrow 45"/>
          <p:cNvSpPr/>
          <p:nvPr/>
        </p:nvSpPr>
        <p:spPr>
          <a:xfrm rot="1846248" flipV="1">
            <a:off x="6444739" y="4915506"/>
            <a:ext cx="331818" cy="10069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Curved Up Arrow 46"/>
          <p:cNvSpPr/>
          <p:nvPr/>
        </p:nvSpPr>
        <p:spPr>
          <a:xfrm rot="1846248" flipV="1">
            <a:off x="7627123" y="4225719"/>
            <a:ext cx="331818" cy="10069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Curved Up Arrow 47"/>
          <p:cNvSpPr/>
          <p:nvPr/>
        </p:nvSpPr>
        <p:spPr>
          <a:xfrm rot="1846248" flipV="1">
            <a:off x="7649399" y="2046481"/>
            <a:ext cx="279294" cy="70862"/>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Curved Up Arrow 48"/>
          <p:cNvSpPr/>
          <p:nvPr/>
        </p:nvSpPr>
        <p:spPr>
          <a:xfrm rot="1846248" flipV="1">
            <a:off x="7232123" y="2374452"/>
            <a:ext cx="331818" cy="10069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Curved Up Arrow 49"/>
          <p:cNvSpPr/>
          <p:nvPr/>
        </p:nvSpPr>
        <p:spPr>
          <a:xfrm rot="1846248" flipV="1">
            <a:off x="7294400" y="3080658"/>
            <a:ext cx="149628" cy="7303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Curved Up Arrow 50"/>
          <p:cNvSpPr/>
          <p:nvPr/>
        </p:nvSpPr>
        <p:spPr>
          <a:xfrm rot="1846248" flipV="1">
            <a:off x="6713284" y="2838894"/>
            <a:ext cx="149628" cy="7303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Curved Up Arrow 51"/>
          <p:cNvSpPr/>
          <p:nvPr/>
        </p:nvSpPr>
        <p:spPr>
          <a:xfrm rot="1846248" flipV="1">
            <a:off x="7909581" y="2614625"/>
            <a:ext cx="248496" cy="141383"/>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Curved Up Arrow 52"/>
          <p:cNvSpPr/>
          <p:nvPr/>
        </p:nvSpPr>
        <p:spPr>
          <a:xfrm rot="1846248" flipV="1">
            <a:off x="8337692" y="2238736"/>
            <a:ext cx="250904" cy="13135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 name="Curved Up Arrow 53"/>
          <p:cNvSpPr/>
          <p:nvPr/>
        </p:nvSpPr>
        <p:spPr>
          <a:xfrm rot="1846248" flipV="1">
            <a:off x="8031707" y="1728074"/>
            <a:ext cx="279294" cy="70862"/>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Curved Up Arrow 54"/>
          <p:cNvSpPr/>
          <p:nvPr/>
        </p:nvSpPr>
        <p:spPr>
          <a:xfrm rot="203812" flipV="1">
            <a:off x="6393590" y="4098214"/>
            <a:ext cx="303330" cy="119573"/>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 name="TextBox 55"/>
          <p:cNvSpPr txBox="1"/>
          <p:nvPr/>
        </p:nvSpPr>
        <p:spPr>
          <a:xfrm>
            <a:off x="6575545" y="33714"/>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unLayers.jpg"/>
          <p:cNvPicPr>
            <a:picLocks noChangeAspect="1"/>
          </p:cNvPicPr>
          <p:nvPr/>
        </p:nvPicPr>
        <p:blipFill>
          <a:blip r:embed="rId2"/>
          <a:srcRect/>
          <a:stretch>
            <a:fillRect/>
          </a:stretch>
        </p:blipFill>
        <p:spPr bwMode="auto">
          <a:xfrm>
            <a:off x="31749" y="2622431"/>
            <a:ext cx="6620798" cy="4054541"/>
          </a:xfrm>
          <a:prstGeom prst="rect">
            <a:avLst/>
          </a:prstGeom>
          <a:noFill/>
          <a:ln w="9525">
            <a:noFill/>
            <a:miter lim="800000"/>
            <a:headEnd/>
            <a:tailEnd/>
          </a:ln>
        </p:spPr>
      </p:pic>
      <p:pic>
        <p:nvPicPr>
          <p:cNvPr id="6" name="Picture 5" descr="Internal_rotation_mjt.jpg"/>
          <p:cNvPicPr>
            <a:picLocks noChangeAspect="1"/>
          </p:cNvPicPr>
          <p:nvPr/>
        </p:nvPicPr>
        <p:blipFill>
          <a:blip r:embed="rId3"/>
          <a:stretch>
            <a:fillRect/>
          </a:stretch>
        </p:blipFill>
        <p:spPr>
          <a:xfrm>
            <a:off x="4971324" y="33714"/>
            <a:ext cx="4131941" cy="3525923"/>
          </a:xfrm>
          <a:prstGeom prst="rect">
            <a:avLst/>
          </a:prstGeom>
        </p:spPr>
      </p:pic>
      <p:sp>
        <p:nvSpPr>
          <p:cNvPr id="7" name="TextBox 6"/>
          <p:cNvSpPr txBox="1"/>
          <p:nvPr/>
        </p:nvSpPr>
        <p:spPr>
          <a:xfrm>
            <a:off x="33717" y="33714"/>
            <a:ext cx="5090644" cy="923330"/>
          </a:xfrm>
          <a:prstGeom prst="rect">
            <a:avLst/>
          </a:prstGeom>
          <a:noFill/>
        </p:spPr>
        <p:txBody>
          <a:bodyPr wrap="square" rtlCol="0">
            <a:spAutoFit/>
          </a:bodyPr>
          <a:lstStyle/>
          <a:p>
            <a:r>
              <a:rPr lang="en-US" i="1"/>
              <a:t>L’Eliosismologia ha rivelato la struttura interna del Sole nel sua meta’ raggio piu’ esterna          </a:t>
            </a:r>
            <a:r>
              <a:rPr lang="en-US" i="1">
                <a:sym typeface="Wingdings"/>
              </a:rPr>
              <a:t> e la “Rotazione differenziale” del Sole</a:t>
            </a:r>
            <a:endParaRPr lang="en-US"/>
          </a:p>
        </p:txBody>
      </p:sp>
      <p:sp>
        <p:nvSpPr>
          <p:cNvPr id="8" name="TextBox 7"/>
          <p:cNvSpPr txBox="1"/>
          <p:nvPr/>
        </p:nvSpPr>
        <p:spPr>
          <a:xfrm>
            <a:off x="33717" y="934568"/>
            <a:ext cx="5539496" cy="1477328"/>
          </a:xfrm>
          <a:prstGeom prst="rect">
            <a:avLst/>
          </a:prstGeom>
          <a:noFill/>
        </p:spPr>
        <p:txBody>
          <a:bodyPr wrap="square" rtlCol="0">
            <a:spAutoFit/>
          </a:bodyPr>
          <a:lstStyle/>
          <a:p>
            <a:r>
              <a:rPr lang="en-US" b="1"/>
              <a:t>Periodo di rotazione su se’ stesso del Sole </a:t>
            </a:r>
          </a:p>
          <a:p>
            <a:r>
              <a:rPr lang="en-US" b="1">
                <a:solidFill>
                  <a:srgbClr val="DFBD0B"/>
                </a:solidFill>
              </a:rPr>
              <a:t>Zona Radiativa: rigida in 28 giorni della</a:t>
            </a:r>
          </a:p>
          <a:p>
            <a:r>
              <a:rPr lang="en-US" b="1"/>
              <a:t>Zona Convettiva: </a:t>
            </a:r>
            <a:r>
              <a:rPr lang="en-US" b="1">
                <a:solidFill>
                  <a:srgbClr val="FF0000"/>
                </a:solidFill>
              </a:rPr>
              <a:t>25 giorni Equatore</a:t>
            </a:r>
            <a:r>
              <a:rPr lang="en-US" b="1"/>
              <a:t>, </a:t>
            </a:r>
            <a:r>
              <a:rPr lang="en-US" b="1">
                <a:solidFill>
                  <a:srgbClr val="0000FF"/>
                </a:solidFill>
              </a:rPr>
              <a:t>34 Poli</a:t>
            </a:r>
          </a:p>
          <a:p>
            <a:r>
              <a:rPr lang="en-US" b="1"/>
              <a:t>brusca discontinuita’ nella rotazione </a:t>
            </a:r>
          </a:p>
          <a:p>
            <a:r>
              <a:rPr lang="en-US" b="1"/>
              <a:t>a 2/3 del raggio detta “Tacoclina”</a:t>
            </a:r>
          </a:p>
        </p:txBody>
      </p:sp>
      <p:sp>
        <p:nvSpPr>
          <p:cNvPr id="9" name="TextBox 8"/>
          <p:cNvSpPr txBox="1"/>
          <p:nvPr/>
        </p:nvSpPr>
        <p:spPr>
          <a:xfrm>
            <a:off x="6685391" y="3866299"/>
            <a:ext cx="2374013" cy="2554546"/>
          </a:xfrm>
          <a:prstGeom prst="rect">
            <a:avLst/>
          </a:prstGeom>
          <a:noFill/>
        </p:spPr>
        <p:txBody>
          <a:bodyPr wrap="square" rtlCol="0">
            <a:spAutoFit/>
          </a:bodyPr>
          <a:lstStyle/>
          <a:p>
            <a:r>
              <a:rPr lang="en-US" i="1"/>
              <a:t>“Tacoclina”:  spessa meno del 4% del raggio del Sole e</a:t>
            </a:r>
          </a:p>
          <a:p>
            <a:endParaRPr lang="en-US" sz="800" i="1"/>
          </a:p>
          <a:p>
            <a:r>
              <a:rPr lang="en-US" i="1"/>
              <a:t>• sotto la Tacoclina </a:t>
            </a:r>
          </a:p>
          <a:p>
            <a:r>
              <a:rPr lang="en-US" i="1"/>
              <a:t>rotazione rigida</a:t>
            </a:r>
          </a:p>
          <a:p>
            <a:endParaRPr lang="en-US" sz="800" i="1"/>
          </a:p>
          <a:p>
            <a:r>
              <a:rPr lang="en-US" i="1"/>
              <a:t>• sopra la Tacoclina </a:t>
            </a:r>
          </a:p>
          <a:p>
            <a:r>
              <a:rPr lang="en-US" i="1"/>
              <a:t>rotazione differenziale</a:t>
            </a:r>
          </a:p>
        </p:txBody>
      </p:sp>
      <p:sp>
        <p:nvSpPr>
          <p:cNvPr id="10" name="TextBox 9"/>
          <p:cNvSpPr txBox="1"/>
          <p:nvPr/>
        </p:nvSpPr>
        <p:spPr>
          <a:xfrm>
            <a:off x="7210738" y="6455243"/>
            <a:ext cx="1911075"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sul Sole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ronal_arcade.jpg"/>
          <p:cNvPicPr>
            <a:picLocks noChangeAspect="1"/>
          </p:cNvPicPr>
          <p:nvPr/>
        </p:nvPicPr>
        <p:blipFill>
          <a:blip r:embed="rId4"/>
          <a:stretch>
            <a:fillRect/>
          </a:stretch>
        </p:blipFill>
        <p:spPr>
          <a:xfrm>
            <a:off x="38712" y="3886764"/>
            <a:ext cx="5007080" cy="2819444"/>
          </a:xfrm>
          <a:prstGeom prst="rect">
            <a:avLst/>
          </a:prstGeom>
        </p:spPr>
      </p:pic>
      <p:sp>
        <p:nvSpPr>
          <p:cNvPr id="8" name="Curved Up Arrow 7"/>
          <p:cNvSpPr/>
          <p:nvPr/>
        </p:nvSpPr>
        <p:spPr>
          <a:xfrm>
            <a:off x="1025219" y="5018086"/>
            <a:ext cx="3608917" cy="518583"/>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943172" y="4907501"/>
            <a:ext cx="1909610" cy="369332"/>
          </a:xfrm>
          <a:prstGeom prst="rect">
            <a:avLst/>
          </a:prstGeom>
          <a:noFill/>
        </p:spPr>
        <p:txBody>
          <a:bodyPr wrap="none" rtlCol="0">
            <a:spAutoFit/>
          </a:bodyPr>
          <a:lstStyle/>
          <a:p>
            <a:r>
              <a:rPr lang="en-US" b="1" i="1">
                <a:solidFill>
                  <a:srgbClr val="3366FF"/>
                </a:solidFill>
              </a:rPr>
              <a:t>Corrente elettrica</a:t>
            </a:r>
          </a:p>
        </p:txBody>
      </p:sp>
      <p:sp>
        <p:nvSpPr>
          <p:cNvPr id="10" name="Rectangle 9"/>
          <p:cNvSpPr/>
          <p:nvPr/>
        </p:nvSpPr>
        <p:spPr>
          <a:xfrm>
            <a:off x="5045792" y="4724493"/>
            <a:ext cx="4098208" cy="1754327"/>
          </a:xfrm>
          <a:prstGeom prst="rect">
            <a:avLst/>
          </a:prstGeom>
        </p:spPr>
        <p:txBody>
          <a:bodyPr wrap="square">
            <a:spAutoFit/>
          </a:bodyPr>
          <a:lstStyle/>
          <a:p>
            <a:r>
              <a:rPr lang="en-US" i="1"/>
              <a:t>“Tubi di flusso e di corrente” con linee </a:t>
            </a:r>
          </a:p>
          <a:p>
            <a:r>
              <a:rPr lang="en-US" i="1"/>
              <a:t>avvitate  ad elica provengono dalle </a:t>
            </a:r>
          </a:p>
          <a:p>
            <a:r>
              <a:rPr lang="en-US" i="1"/>
              <a:t>profondita’ della Zona Convettiva</a:t>
            </a:r>
          </a:p>
          <a:p>
            <a:r>
              <a:rPr lang="en-US" i="1"/>
              <a:t>raggiungono la Fotosfera e la forano con le due polarita’ magnetiche delle Macchie Solari</a:t>
            </a:r>
          </a:p>
        </p:txBody>
      </p:sp>
      <p:sp>
        <p:nvSpPr>
          <p:cNvPr id="13" name="TextBox 12"/>
          <p:cNvSpPr txBox="1"/>
          <p:nvPr/>
        </p:nvSpPr>
        <p:spPr>
          <a:xfrm>
            <a:off x="7210447" y="33714"/>
            <a:ext cx="1911075"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sul Sole</a:t>
            </a:r>
          </a:p>
        </p:txBody>
      </p:sp>
      <p:sp>
        <p:nvSpPr>
          <p:cNvPr id="15" name="TextBox 14"/>
          <p:cNvSpPr txBox="1"/>
          <p:nvPr/>
        </p:nvSpPr>
        <p:spPr>
          <a:xfrm>
            <a:off x="6382503" y="556332"/>
            <a:ext cx="2761497" cy="1754327"/>
          </a:xfrm>
          <a:prstGeom prst="rect">
            <a:avLst/>
          </a:prstGeom>
          <a:noFill/>
        </p:spPr>
        <p:txBody>
          <a:bodyPr wrap="square" rtlCol="0">
            <a:spAutoFit/>
          </a:bodyPr>
          <a:lstStyle/>
          <a:p>
            <a:r>
              <a:rPr lang="en-US" i="1"/>
              <a:t>Dalle Macchie Solari</a:t>
            </a:r>
          </a:p>
          <a:p>
            <a:r>
              <a:rPr lang="en-US" i="1"/>
              <a:t>fuoriescono Tubi di flusso con linee di forza avvitate ad elica: i Tubi di flusso</a:t>
            </a:r>
          </a:p>
          <a:p>
            <a:r>
              <a:rPr lang="en-US" i="1"/>
              <a:t>sono percorsi da intense</a:t>
            </a:r>
          </a:p>
          <a:p>
            <a:r>
              <a:rPr lang="en-US" i="1"/>
              <a:t>correnti elettriche</a:t>
            </a:r>
          </a:p>
        </p:txBody>
      </p:sp>
      <p:pic>
        <p:nvPicPr>
          <p:cNvPr id="16" name="Picture 15"/>
          <p:cNvPicPr>
            <a:picLocks noChangeAspect="1"/>
          </p:cNvPicPr>
          <p:nvPr/>
        </p:nvPicPr>
        <p:blipFill>
          <a:blip r:embed="rId5"/>
          <a:stretch>
            <a:fillRect/>
          </a:stretch>
        </p:blipFill>
        <p:spPr>
          <a:xfrm>
            <a:off x="6013526" y="2255914"/>
            <a:ext cx="3086100" cy="2222500"/>
          </a:xfrm>
          <a:prstGeom prst="rect">
            <a:avLst/>
          </a:prstGeom>
        </p:spPr>
      </p:pic>
      <p:pic>
        <p:nvPicPr>
          <p:cNvPr id="17" name="Spring.wmv">
            <a:hlinkClick r:id="" action="ppaction://media"/>
            <a:hlinkHover r:id="" action="ppaction://ole?verb=0"/>
          </p:cNvPr>
          <p:cNvPicPr>
            <a:picLocks/>
          </p:cNvPicPr>
          <p:nvPr>
            <a:videoFile r:link="rId2"/>
            <p:extLst>
              <p:ext uri="{DAA4B4D4-6D71-4841-9C94-3DE7FCFB9230}">
                <p14:media xmlns:p14="http://schemas.microsoft.com/office/powerpoint/2010/main" r:link="rId1"/>
              </p:ext>
            </p:extLst>
          </p:nvPr>
        </p:nvPicPr>
        <p:blipFill>
          <a:blip r:embed="rId6"/>
          <a:stretch>
            <a:fillRect/>
          </a:stretch>
        </p:blipFill>
        <p:spPr>
          <a:xfrm>
            <a:off x="82838" y="131385"/>
            <a:ext cx="6244925" cy="3469403"/>
          </a:xfrm>
          <a:prstGeom prst="rect">
            <a:avLst/>
          </a:prstGeom>
        </p:spPr>
      </p:pic>
      <p:pic>
        <p:nvPicPr>
          <p:cNvPr id="18" name="Picture 17"/>
          <p:cNvPicPr>
            <a:picLocks noChangeAspect="1"/>
          </p:cNvPicPr>
          <p:nvPr/>
        </p:nvPicPr>
        <p:blipFill>
          <a:blip r:embed="rId7"/>
          <a:stretch>
            <a:fillRect/>
          </a:stretch>
        </p:blipFill>
        <p:spPr>
          <a:xfrm rot="2357028">
            <a:off x="6608245" y="2254481"/>
            <a:ext cx="377952" cy="8778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p:cTn id="12" repeatCount="indefinite" fill="remove"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4017" y="3482649"/>
            <a:ext cx="4028725" cy="3262432"/>
          </a:xfrm>
          <a:prstGeom prst="rect">
            <a:avLst/>
          </a:prstGeom>
          <a:noFill/>
        </p:spPr>
        <p:txBody>
          <a:bodyPr wrap="square" rtlCol="0">
            <a:spAutoFit/>
          </a:bodyPr>
          <a:lstStyle/>
          <a:p>
            <a:r>
              <a:rPr lang="en-US" i="1">
                <a:latin typeface="+mn-lt"/>
              </a:rPr>
              <a:t>Tubi di flusso tendono a distaccarsi</a:t>
            </a:r>
          </a:p>
          <a:p>
            <a:r>
              <a:rPr lang="en-US" i="1">
                <a:latin typeface="+mn-lt"/>
              </a:rPr>
              <a:t>dalla Tacoclina, galleggiano rispetto</a:t>
            </a:r>
          </a:p>
          <a:p>
            <a:r>
              <a:rPr lang="en-US" i="1">
                <a:latin typeface="+mn-lt"/>
              </a:rPr>
              <a:t>al plasma circostante e salgono per buoyancy verso la Fotosfera,</a:t>
            </a:r>
          </a:p>
          <a:p>
            <a:endParaRPr lang="en-US" sz="800" i="1">
              <a:latin typeface="+mn-lt"/>
            </a:endParaRPr>
          </a:p>
          <a:p>
            <a:r>
              <a:rPr lang="en-US" i="1">
                <a:latin typeface="+mn-lt"/>
              </a:rPr>
              <a:t>se le loro linee di forza sono abbastanza avvolte, ovvero se contengono al loro</a:t>
            </a:r>
          </a:p>
          <a:p>
            <a:r>
              <a:rPr lang="en-US" i="1">
                <a:latin typeface="+mn-lt"/>
              </a:rPr>
              <a:t>interno abbastanza corrente elettrica, </a:t>
            </a:r>
          </a:p>
          <a:p>
            <a:r>
              <a:rPr lang="en-US" i="1">
                <a:latin typeface="+mn-lt"/>
              </a:rPr>
              <a:t>raggiungono la Fotosfera restando quasi in forma di tubi e la forano con le due</a:t>
            </a:r>
          </a:p>
          <a:p>
            <a:r>
              <a:rPr lang="en-US" i="1">
                <a:latin typeface="+mn-lt"/>
              </a:rPr>
              <a:t>polarita’ magnetiche delle Macchie a  </a:t>
            </a:r>
          </a:p>
          <a:p>
            <a:r>
              <a:rPr lang="en-US" i="1">
                <a:latin typeface="+mn-lt"/>
              </a:rPr>
              <a:t>	       </a:t>
            </a:r>
            <a:r>
              <a:rPr lang="el-GR">
                <a:latin typeface="Calibri" pitchFamily="-109" charset="0"/>
              </a:rPr>
              <a:t>≈</a:t>
            </a:r>
            <a:r>
              <a:rPr lang="en-US" i="1">
                <a:latin typeface="+mn-lt"/>
              </a:rPr>
              <a:t>1</a:t>
            </a:r>
          </a:p>
        </p:txBody>
      </p:sp>
      <p:pic>
        <p:nvPicPr>
          <p:cNvPr id="6" name="FieldsPol.wmv">
            <a:hlinkClick r:id="" action="ppaction://media"/>
            <a:hlinkHover r:id="" action="ppaction://ole?verb=0"/>
          </p:cNvPr>
          <p:cNvPicPr>
            <a:picLocks/>
          </p:cNvPicPr>
          <p:nvPr>
            <a:videoFile r:link="rId3"/>
            <p:extLst>
              <p:ext uri="{DAA4B4D4-6D71-4841-9C94-3DE7FCFB9230}">
                <p14:media xmlns:p14="http://schemas.microsoft.com/office/powerpoint/2010/main" r:link="rId2"/>
              </p:ext>
            </p:extLst>
          </p:nvPr>
        </p:nvPicPr>
        <p:blipFill>
          <a:blip r:embed="rId5"/>
          <a:stretch>
            <a:fillRect/>
          </a:stretch>
        </p:blipFill>
        <p:spPr>
          <a:xfrm>
            <a:off x="65688" y="3569830"/>
            <a:ext cx="4784838" cy="3249222"/>
          </a:xfrm>
          <a:prstGeom prst="rect">
            <a:avLst/>
          </a:prstGeom>
        </p:spPr>
      </p:pic>
      <p:sp>
        <p:nvSpPr>
          <p:cNvPr id="8" name="TextBox 7"/>
          <p:cNvSpPr txBox="1"/>
          <p:nvPr/>
        </p:nvSpPr>
        <p:spPr>
          <a:xfrm>
            <a:off x="7222341" y="31753"/>
            <a:ext cx="1911075"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sul Sole</a:t>
            </a:r>
          </a:p>
        </p:txBody>
      </p:sp>
      <p:pic>
        <p:nvPicPr>
          <p:cNvPr id="10" name="Picture 9"/>
          <p:cNvPicPr>
            <a:picLocks noChangeAspect="1"/>
          </p:cNvPicPr>
          <p:nvPr/>
        </p:nvPicPr>
        <p:blipFill>
          <a:blip r:embed="rId6"/>
          <a:stretch>
            <a:fillRect/>
          </a:stretch>
        </p:blipFill>
        <p:spPr>
          <a:xfrm>
            <a:off x="39721" y="248740"/>
            <a:ext cx="3320853" cy="3032235"/>
          </a:xfrm>
          <a:prstGeom prst="rect">
            <a:avLst/>
          </a:prstGeom>
        </p:spPr>
      </p:pic>
      <p:sp>
        <p:nvSpPr>
          <p:cNvPr id="11" name="TextBox 10"/>
          <p:cNvSpPr txBox="1"/>
          <p:nvPr/>
        </p:nvSpPr>
        <p:spPr>
          <a:xfrm>
            <a:off x="3393770" y="547436"/>
            <a:ext cx="5572335" cy="2031325"/>
          </a:xfrm>
          <a:prstGeom prst="rect">
            <a:avLst/>
          </a:prstGeom>
          <a:noFill/>
        </p:spPr>
        <p:txBody>
          <a:bodyPr wrap="square" rtlCol="0">
            <a:spAutoFit/>
          </a:bodyPr>
          <a:lstStyle/>
          <a:p>
            <a:r>
              <a:rPr lang="en-US" i="1">
                <a:latin typeface="+mn-lt"/>
              </a:rPr>
              <a:t>L’interpretazione dei dati indica che sulla Tacoclina c’e’ un </a:t>
            </a:r>
            <a:r>
              <a:rPr lang="en-US" b="1" i="1">
                <a:latin typeface="+mn-lt"/>
              </a:rPr>
              <a:t>accumulo di linee di campo magnetico (B</a:t>
            </a:r>
            <a:r>
              <a:rPr lang="el-GR" b="1">
                <a:latin typeface="Calibri" pitchFamily="-109" charset="0"/>
              </a:rPr>
              <a:t>≈</a:t>
            </a:r>
            <a:r>
              <a:rPr lang="en-US" b="1" i="1">
                <a:latin typeface="+mn-lt"/>
              </a:rPr>
              <a:t>10</a:t>
            </a:r>
            <a:r>
              <a:rPr lang="en-US" b="1" i="1" baseline="30000">
                <a:latin typeface="+mn-lt"/>
              </a:rPr>
              <a:t>5</a:t>
            </a:r>
            <a:r>
              <a:rPr lang="en-US" b="1" i="1">
                <a:latin typeface="+mn-lt"/>
              </a:rPr>
              <a:t> G) </a:t>
            </a:r>
            <a:r>
              <a:rPr lang="en-US" i="1">
                <a:latin typeface="+mn-lt"/>
              </a:rPr>
              <a:t>quasi allineate alla direzione di rotazione del Sole su se’ stesso</a:t>
            </a:r>
          </a:p>
          <a:p>
            <a:endParaRPr lang="en-US" i="1">
              <a:latin typeface="+mn-lt"/>
            </a:endParaRPr>
          </a:p>
          <a:p>
            <a:r>
              <a:rPr lang="en-US" i="1">
                <a:latin typeface="+mn-lt"/>
              </a:rPr>
              <a:t>L’intenso calore che giunge dalla “Zona Radiativa” sulla Tacoclina la puo’ perturbare e dei tubi di flusso magnetico</a:t>
            </a:r>
          </a:p>
          <a:p>
            <a:r>
              <a:rPr lang="en-US" i="1">
                <a:latin typeface="+mn-lt"/>
              </a:rPr>
              <a:t>si possono destabilizzare:</a:t>
            </a:r>
          </a:p>
        </p:txBody>
      </p:sp>
      <p:graphicFrame>
        <p:nvGraphicFramePr>
          <p:cNvPr id="12" name="Object 9"/>
          <p:cNvGraphicFramePr>
            <a:graphicFrameLocks noChangeAspect="1"/>
          </p:cNvGraphicFramePr>
          <p:nvPr/>
        </p:nvGraphicFramePr>
        <p:xfrm>
          <a:off x="3146647" y="2663662"/>
          <a:ext cx="638175" cy="319087"/>
        </p:xfrm>
        <a:graphic>
          <a:graphicData uri="http://schemas.openxmlformats.org/presentationml/2006/ole">
            <mc:AlternateContent xmlns:mc="http://schemas.openxmlformats.org/markup-compatibility/2006">
              <mc:Choice xmlns:v="urn:schemas-microsoft-com:vml" Requires="v">
                <p:oleObj spid="_x0000_s46088" name="Equation" r:id="rId7" imgW="431800" imgH="215900" progId="Equation.DSMT4">
                  <p:embed/>
                </p:oleObj>
              </mc:Choice>
              <mc:Fallback>
                <p:oleObj name="Equation" r:id="rId7" imgW="431800" imgH="215900" progId="Equation.DSMT4">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6647" y="2663662"/>
                        <a:ext cx="638175" cy="319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31"/>
          <p:cNvSpPr txBox="1">
            <a:spLocks noChangeArrowheads="1"/>
          </p:cNvSpPr>
          <p:nvPr/>
        </p:nvSpPr>
        <p:spPr bwMode="auto">
          <a:xfrm>
            <a:off x="3622430" y="2578761"/>
            <a:ext cx="5485999" cy="369332"/>
          </a:xfrm>
          <a:prstGeom prst="rect">
            <a:avLst/>
          </a:prstGeom>
          <a:noFill/>
          <a:ln w="9525">
            <a:noFill/>
            <a:miter lim="800000"/>
            <a:headEnd/>
            <a:tailEnd/>
          </a:ln>
        </p:spPr>
        <p:txBody>
          <a:bodyPr wrap="square">
            <a:prstTxWarp prst="textNoShape">
              <a:avLst/>
            </a:prstTxWarp>
            <a:spAutoFit/>
          </a:bodyPr>
          <a:lstStyle/>
          <a:p>
            <a:r>
              <a:rPr lang="el-GR" b="1">
                <a:solidFill>
                  <a:srgbClr val="FF0000"/>
                </a:solidFill>
                <a:latin typeface="Calibri" pitchFamily="-109" charset="0"/>
              </a:rPr>
              <a:t>≈10</a:t>
            </a:r>
            <a:r>
              <a:rPr lang="el-GR" b="1" baseline="30000">
                <a:solidFill>
                  <a:srgbClr val="FF0000"/>
                </a:solidFill>
                <a:latin typeface="Calibri" pitchFamily="-109" charset="0"/>
              </a:rPr>
              <a:t>5</a:t>
            </a:r>
            <a:r>
              <a:rPr lang="en-US" b="1" baseline="30000">
                <a:solidFill>
                  <a:srgbClr val="FF0000"/>
                </a:solidFill>
                <a:latin typeface="Calibri" pitchFamily="-109" charset="0"/>
              </a:rPr>
              <a:t>  </a:t>
            </a:r>
            <a:r>
              <a:rPr lang="en-US" b="1">
                <a:solidFill>
                  <a:srgbClr val="FF0000"/>
                </a:solidFill>
                <a:latin typeface="Calibri" pitchFamily="-109" charset="0"/>
              </a:rPr>
              <a:t>sono veri tubi di flusso (e’ il plasma che trascina B)</a:t>
            </a:r>
            <a:endParaRPr lang="en-US" b="1">
              <a:latin typeface="Calibri" pitchFamily="-109" charset="0"/>
            </a:endParaRPr>
          </a:p>
        </p:txBody>
      </p:sp>
      <p:cxnSp>
        <p:nvCxnSpPr>
          <p:cNvPr id="15" name="Straight Connector 14"/>
          <p:cNvCxnSpPr/>
          <p:nvPr/>
        </p:nvCxnSpPr>
        <p:spPr>
          <a:xfrm rot="10800000">
            <a:off x="2485111" y="1171512"/>
            <a:ext cx="574750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1812579" y="1451518"/>
            <a:ext cx="950950" cy="3941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46083" name="Object 3"/>
          <p:cNvGraphicFramePr>
            <a:graphicFrameLocks noChangeAspect="1"/>
          </p:cNvGraphicFramePr>
          <p:nvPr/>
        </p:nvGraphicFramePr>
        <p:xfrm>
          <a:off x="5057809" y="6406943"/>
          <a:ext cx="825500" cy="338138"/>
        </p:xfrm>
        <a:graphic>
          <a:graphicData uri="http://schemas.openxmlformats.org/presentationml/2006/ole">
            <mc:AlternateContent xmlns:mc="http://schemas.openxmlformats.org/markup-compatibility/2006">
              <mc:Choice xmlns:v="urn:schemas-microsoft-com:vml" Requires="v">
                <p:oleObj spid="_x0000_s46089" name="Equation" r:id="rId9" imgW="558800" imgH="228600" progId="Equation.DSMT4">
                  <p:embed/>
                </p:oleObj>
              </mc:Choice>
              <mc:Fallback>
                <p:oleObj name="Equation" r:id="rId9" imgW="558800" imgH="228600" progId="Equation.DSMT4">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7809" y="6406943"/>
                        <a:ext cx="825500" cy="338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6" name="Object 6"/>
          <p:cNvGraphicFramePr>
            <a:graphicFrameLocks noChangeAspect="1"/>
          </p:cNvGraphicFramePr>
          <p:nvPr/>
        </p:nvGraphicFramePr>
        <p:xfrm>
          <a:off x="633671" y="93959"/>
          <a:ext cx="1439863" cy="319087"/>
        </p:xfrm>
        <a:graphic>
          <a:graphicData uri="http://schemas.openxmlformats.org/presentationml/2006/ole">
            <mc:AlternateContent xmlns:mc="http://schemas.openxmlformats.org/markup-compatibility/2006">
              <mc:Choice xmlns:v="urn:schemas-microsoft-com:vml" Requires="v">
                <p:oleObj spid="_x0000_s46090" name="Equation" r:id="rId11" imgW="977900" imgH="215900" progId="Equation.DSMT4">
                  <p:embed/>
                </p:oleObj>
              </mc:Choice>
              <mc:Fallback>
                <p:oleObj name="Equation" r:id="rId11" imgW="977900" imgH="2159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671" y="93959"/>
                        <a:ext cx="1439863"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7" name="Object 7"/>
          <p:cNvGraphicFramePr>
            <a:graphicFrameLocks noChangeAspect="1"/>
          </p:cNvGraphicFramePr>
          <p:nvPr/>
        </p:nvGraphicFramePr>
        <p:xfrm>
          <a:off x="2276734" y="89196"/>
          <a:ext cx="1457325" cy="319088"/>
        </p:xfrm>
        <a:graphic>
          <a:graphicData uri="http://schemas.openxmlformats.org/presentationml/2006/ole">
            <mc:AlternateContent xmlns:mc="http://schemas.openxmlformats.org/markup-compatibility/2006">
              <mc:Choice xmlns:v="urn:schemas-microsoft-com:vml" Requires="v">
                <p:oleObj spid="_x0000_s46091" name="Equation" r:id="rId13" imgW="990600" imgH="215900" progId="Equation.DSMT4">
                  <p:embed/>
                </p:oleObj>
              </mc:Choice>
              <mc:Fallback>
                <p:oleObj name="Equation" r:id="rId13" imgW="990600" imgH="2159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76734" y="89196"/>
                        <a:ext cx="1457325"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unMeteo.jpg"/>
          <p:cNvPicPr>
            <a:picLocks noChangeAspect="1"/>
          </p:cNvPicPr>
          <p:nvPr/>
        </p:nvPicPr>
        <p:blipFill>
          <a:blip r:embed="rId4"/>
          <a:srcRect/>
          <a:stretch>
            <a:fillRect/>
          </a:stretch>
        </p:blipFill>
        <p:spPr bwMode="auto">
          <a:xfrm>
            <a:off x="188062" y="33714"/>
            <a:ext cx="8824558" cy="3909243"/>
          </a:xfrm>
          <a:prstGeom prst="rect">
            <a:avLst/>
          </a:prstGeom>
          <a:noFill/>
          <a:ln w="9525">
            <a:noFill/>
            <a:miter lim="800000"/>
            <a:headEnd/>
            <a:tailEnd/>
          </a:ln>
        </p:spPr>
      </p:pic>
      <p:sp>
        <p:nvSpPr>
          <p:cNvPr id="5" name="TextBox 4"/>
          <p:cNvSpPr txBox="1"/>
          <p:nvPr/>
        </p:nvSpPr>
        <p:spPr>
          <a:xfrm rot="10800000" flipV="1">
            <a:off x="32949" y="3962482"/>
            <a:ext cx="3873290" cy="2308324"/>
          </a:xfrm>
          <a:prstGeom prst="rect">
            <a:avLst/>
          </a:prstGeom>
          <a:noFill/>
        </p:spPr>
        <p:txBody>
          <a:bodyPr wrap="square" rtlCol="0">
            <a:spAutoFit/>
          </a:bodyPr>
          <a:lstStyle/>
          <a:p>
            <a:r>
              <a:rPr lang="en-US" i="1">
                <a:latin typeface="+mn-lt"/>
              </a:rPr>
              <a:t>da tale oceano si alzano come "nuvole" filamenti magnetizzati di plasma rotanti al loro interno come uragani, se gli uragani non sono abbastanza avvolti, ovvero se la corrente elettrica che contengono non e’ sufficiente, si disfano lasciando ripiovere il campo magnetico sulla Tacoclina</a:t>
            </a:r>
          </a:p>
        </p:txBody>
      </p:sp>
      <p:sp>
        <p:nvSpPr>
          <p:cNvPr id="9" name="TextBox 8"/>
          <p:cNvSpPr txBox="1"/>
          <p:nvPr/>
        </p:nvSpPr>
        <p:spPr>
          <a:xfrm>
            <a:off x="4815707" y="44952"/>
            <a:ext cx="4196911" cy="923330"/>
          </a:xfrm>
          <a:prstGeom prst="rect">
            <a:avLst/>
          </a:prstGeom>
          <a:noFill/>
        </p:spPr>
        <p:txBody>
          <a:bodyPr wrap="square" rtlCol="0">
            <a:spAutoFit/>
          </a:bodyPr>
          <a:lstStyle/>
          <a:p>
            <a:pPr algn="ctr"/>
            <a:r>
              <a:rPr lang="en-US" b="1" i="1"/>
              <a:t>La “meteorologia” dei filamenti di plasma</a:t>
            </a:r>
          </a:p>
          <a:p>
            <a:pPr algn="ctr"/>
            <a:r>
              <a:rPr lang="en-US" b="1" i="1" u="sng"/>
              <a:t>magnetizzati</a:t>
            </a:r>
            <a:r>
              <a:rPr lang="en-US" b="1" i="1"/>
              <a:t> e </a:t>
            </a:r>
            <a:r>
              <a:rPr lang="en-US" b="1" i="1" u="sng"/>
              <a:t>rotanti</a:t>
            </a:r>
            <a:r>
              <a:rPr lang="en-US" b="1" i="1"/>
              <a:t> sul Sole</a:t>
            </a:r>
            <a:endParaRPr lang="en-US"/>
          </a:p>
        </p:txBody>
      </p:sp>
      <p:sp>
        <p:nvSpPr>
          <p:cNvPr id="14" name="TextBox 13"/>
          <p:cNvSpPr txBox="1"/>
          <p:nvPr/>
        </p:nvSpPr>
        <p:spPr>
          <a:xfrm>
            <a:off x="32949" y="6458507"/>
            <a:ext cx="1911075"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sul Sole</a:t>
            </a:r>
          </a:p>
        </p:txBody>
      </p:sp>
      <p:pic>
        <p:nvPicPr>
          <p:cNvPr id="13" name="Rain2.wmv">
            <a:hlinkClick r:id="" action="ppaction://media"/>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068072" y="3705941"/>
            <a:ext cx="4955494" cy="3110949"/>
          </a:xfrm>
          <a:prstGeom prst="rect">
            <a:avLst/>
          </a:prstGeom>
        </p:spPr>
      </p:pic>
      <p:sp>
        <p:nvSpPr>
          <p:cNvPr id="15" name="TextBox 14"/>
          <p:cNvSpPr txBox="1"/>
          <p:nvPr/>
        </p:nvSpPr>
        <p:spPr>
          <a:xfrm rot="10800000" flipV="1">
            <a:off x="4032250" y="3337940"/>
            <a:ext cx="4980369" cy="1200329"/>
          </a:xfrm>
          <a:prstGeom prst="rect">
            <a:avLst/>
          </a:prstGeom>
          <a:noFill/>
        </p:spPr>
        <p:txBody>
          <a:bodyPr wrap="square" rtlCol="0">
            <a:spAutoFit/>
          </a:bodyPr>
          <a:lstStyle/>
          <a:p>
            <a:r>
              <a:rPr lang="en-US" i="1">
                <a:solidFill>
                  <a:schemeClr val="accent5">
                    <a:lumMod val="50000"/>
                  </a:schemeClr>
                </a:solidFill>
              </a:rPr>
              <a:t>La "Tacoclina” oltre ad ospitare la discontinuita' </a:t>
            </a:r>
            <a:r>
              <a:rPr lang="en-US" i="1">
                <a:solidFill>
                  <a:srgbClr val="FFFF00"/>
                </a:solidFill>
              </a:rPr>
              <a:t>di</a:t>
            </a:r>
            <a:r>
              <a:rPr lang="en-US" i="1">
                <a:solidFill>
                  <a:schemeClr val="accent5">
                    <a:lumMod val="50000"/>
                  </a:schemeClr>
                </a:solidFill>
              </a:rPr>
              <a:t> </a:t>
            </a:r>
            <a:r>
              <a:rPr lang="en-US" i="1">
                <a:solidFill>
                  <a:srgbClr val="FFFF00"/>
                </a:solidFill>
              </a:rPr>
              <a:t>rotazione del plasma puo’ esser vista come un vero e proprio "oceano" di campo magnetico</a:t>
            </a:r>
            <a:endParaRPr lang="en-US">
              <a:solidFill>
                <a:srgbClr val="FFFF00"/>
              </a:solidFill>
            </a:endParaRPr>
          </a:p>
        </p:txBody>
      </p:sp>
      <p:sp>
        <p:nvSpPr>
          <p:cNvPr id="16" name="TextBox 15"/>
          <p:cNvSpPr txBox="1"/>
          <p:nvPr/>
        </p:nvSpPr>
        <p:spPr>
          <a:xfrm>
            <a:off x="4020156" y="4429162"/>
            <a:ext cx="2466042" cy="646331"/>
          </a:xfrm>
          <a:prstGeom prst="rect">
            <a:avLst/>
          </a:prstGeom>
          <a:noFill/>
        </p:spPr>
        <p:txBody>
          <a:bodyPr wrap="square" rtlCol="0">
            <a:spAutoFit/>
          </a:bodyPr>
          <a:lstStyle/>
          <a:p>
            <a:r>
              <a:rPr lang="en-US" i="1">
                <a:solidFill>
                  <a:srgbClr val="FFFF00"/>
                </a:solidFill>
              </a:rPr>
              <a:t>“pioggia” che parte da </a:t>
            </a:r>
          </a:p>
          <a:p>
            <a:r>
              <a:rPr lang="en-US" i="1">
                <a:solidFill>
                  <a:srgbClr val="FFFF00"/>
                </a:solidFill>
              </a:rPr>
              <a:t>sopra la Fotosfera </a:t>
            </a:r>
            <a:r>
              <a:rPr lang="en-US" i="1">
                <a:solidFill>
                  <a:srgbClr val="FFFF00"/>
                </a:solidFill>
                <a:sym typeface="Wingdings"/>
              </a:rPr>
              <a:t></a:t>
            </a:r>
            <a:endParaRPr lang="en-US">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0" y="0"/>
            <a:ext cx="7746920" cy="369332"/>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latin typeface="Calibri" pitchFamily="-109" charset="0"/>
              </a:rPr>
              <a:t>Anche nel Sole i filamenti magnetizzati portano corrente e ruotano al loro interno</a:t>
            </a:r>
          </a:p>
        </p:txBody>
      </p:sp>
      <p:pic>
        <p:nvPicPr>
          <p:cNvPr id="5" name="Picture 9" descr="RotSol.jpg"/>
          <p:cNvPicPr>
            <a:picLocks noChangeAspect="1"/>
          </p:cNvPicPr>
          <p:nvPr/>
        </p:nvPicPr>
        <p:blipFill>
          <a:blip r:embed="rId2"/>
          <a:srcRect/>
          <a:stretch>
            <a:fillRect/>
          </a:stretch>
        </p:blipFill>
        <p:spPr bwMode="auto">
          <a:xfrm>
            <a:off x="4068929" y="510880"/>
            <a:ext cx="5051425" cy="2924508"/>
          </a:xfrm>
          <a:prstGeom prst="rect">
            <a:avLst/>
          </a:prstGeom>
          <a:noFill/>
          <a:ln w="9525">
            <a:noFill/>
            <a:miter lim="800000"/>
            <a:headEnd/>
            <a:tailEnd/>
          </a:ln>
        </p:spPr>
      </p:pic>
      <p:sp>
        <p:nvSpPr>
          <p:cNvPr id="7" name="TextBox 25"/>
          <p:cNvSpPr txBox="1">
            <a:spLocks noChangeArrowheads="1"/>
          </p:cNvSpPr>
          <p:nvPr/>
        </p:nvSpPr>
        <p:spPr bwMode="auto">
          <a:xfrm>
            <a:off x="4367061" y="2471616"/>
            <a:ext cx="4835804" cy="369332"/>
          </a:xfrm>
          <a:prstGeom prst="rect">
            <a:avLst/>
          </a:prstGeom>
          <a:noFill/>
          <a:ln w="9525">
            <a:noFill/>
            <a:miter lim="800000"/>
            <a:headEnd/>
            <a:tailEnd/>
          </a:ln>
        </p:spPr>
        <p:txBody>
          <a:bodyPr wrap="none">
            <a:prstTxWarp prst="textNoShape">
              <a:avLst/>
            </a:prstTxWarp>
            <a:spAutoFit/>
          </a:bodyPr>
          <a:lstStyle/>
          <a:p>
            <a:r>
              <a:rPr lang="en-US" b="1">
                <a:latin typeface="Calibri" pitchFamily="-109" charset="0"/>
              </a:rPr>
              <a:t>Campo di velocita’ (frecce horiz., colore z-vertic.)</a:t>
            </a:r>
          </a:p>
        </p:txBody>
      </p:sp>
      <p:sp>
        <p:nvSpPr>
          <p:cNvPr id="8" name="TextBox 26"/>
          <p:cNvSpPr txBox="1">
            <a:spLocks noChangeArrowheads="1"/>
          </p:cNvSpPr>
          <p:nvPr/>
        </p:nvSpPr>
        <p:spPr bwMode="auto">
          <a:xfrm>
            <a:off x="4466924" y="405868"/>
            <a:ext cx="4264025" cy="646331"/>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0-3 Mm                                 9-12 Mm        profondita’ </a:t>
            </a:r>
          </a:p>
        </p:txBody>
      </p:sp>
      <p:cxnSp>
        <p:nvCxnSpPr>
          <p:cNvPr id="10" name="Straight Connector 9"/>
          <p:cNvCxnSpPr/>
          <p:nvPr/>
        </p:nvCxnSpPr>
        <p:spPr>
          <a:xfrm>
            <a:off x="5369943" y="324008"/>
            <a:ext cx="224155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flipV="1">
            <a:off x="6405424" y="328936"/>
            <a:ext cx="306387" cy="184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34"/>
          <p:cNvSpPr txBox="1">
            <a:spLocks noChangeArrowheads="1"/>
          </p:cNvSpPr>
          <p:nvPr/>
        </p:nvSpPr>
        <p:spPr bwMode="auto">
          <a:xfrm>
            <a:off x="5980239" y="1014324"/>
            <a:ext cx="1435100" cy="368300"/>
          </a:xfrm>
          <a:prstGeom prst="rect">
            <a:avLst/>
          </a:prstGeom>
          <a:noFill/>
          <a:ln w="9525">
            <a:noFill/>
            <a:miter lim="800000"/>
            <a:headEnd/>
            <a:tailEnd/>
          </a:ln>
        </p:spPr>
        <p:txBody>
          <a:bodyPr wrap="none">
            <a:prstTxWarp prst="textNoShape">
              <a:avLst/>
            </a:prstTxWarp>
            <a:spAutoFit/>
          </a:bodyPr>
          <a:lstStyle/>
          <a:p>
            <a:r>
              <a:rPr lang="en-US" b="1">
                <a:latin typeface="Calibri" pitchFamily="-109" charset="0"/>
              </a:rPr>
              <a:t>Contorni = B</a:t>
            </a:r>
            <a:r>
              <a:rPr lang="en-US" b="1" baseline="-25000">
                <a:latin typeface="Calibri" pitchFamily="-109" charset="0"/>
              </a:rPr>
              <a:t>z</a:t>
            </a:r>
          </a:p>
        </p:txBody>
      </p:sp>
      <p:cxnSp>
        <p:nvCxnSpPr>
          <p:cNvPr id="13" name="Straight Arrow Connector 12"/>
          <p:cNvCxnSpPr/>
          <p:nvPr/>
        </p:nvCxnSpPr>
        <p:spPr>
          <a:xfrm rot="10800000" flipV="1">
            <a:off x="5803357" y="1347701"/>
            <a:ext cx="883321" cy="2095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686677" y="1347699"/>
            <a:ext cx="924816" cy="17462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17" descr="ReverseHurricane-Rotation.jpg"/>
          <p:cNvPicPr>
            <a:picLocks noChangeAspect="1"/>
          </p:cNvPicPr>
          <p:nvPr/>
        </p:nvPicPr>
        <p:blipFill>
          <a:blip r:embed="rId3"/>
          <a:stretch>
            <a:fillRect/>
          </a:stretch>
        </p:blipFill>
        <p:spPr>
          <a:xfrm>
            <a:off x="4001600" y="3965226"/>
            <a:ext cx="5136236" cy="2444217"/>
          </a:xfrm>
          <a:prstGeom prst="rect">
            <a:avLst/>
          </a:prstGeom>
        </p:spPr>
      </p:pic>
      <p:sp>
        <p:nvSpPr>
          <p:cNvPr id="20" name="TextBox 26"/>
          <p:cNvSpPr txBox="1">
            <a:spLocks noChangeArrowheads="1"/>
          </p:cNvSpPr>
          <p:nvPr/>
        </p:nvSpPr>
        <p:spPr bwMode="auto">
          <a:xfrm>
            <a:off x="4374840" y="3706752"/>
            <a:ext cx="4264025" cy="646331"/>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0-3 Mm  	                                 9-12 Mm        profondita’ </a:t>
            </a:r>
          </a:p>
        </p:txBody>
      </p:sp>
      <p:pic>
        <p:nvPicPr>
          <p:cNvPr id="24" name="Picture 23" descr="HurricanePhotosphere.jpg"/>
          <p:cNvPicPr>
            <a:picLocks noChangeAspect="1"/>
          </p:cNvPicPr>
          <p:nvPr/>
        </p:nvPicPr>
        <p:blipFill>
          <a:blip r:embed="rId4"/>
          <a:stretch>
            <a:fillRect/>
          </a:stretch>
        </p:blipFill>
        <p:spPr>
          <a:xfrm>
            <a:off x="1837922" y="731913"/>
            <a:ext cx="2388167" cy="2335317"/>
          </a:xfrm>
          <a:prstGeom prst="rect">
            <a:avLst/>
          </a:prstGeom>
        </p:spPr>
      </p:pic>
      <p:sp>
        <p:nvSpPr>
          <p:cNvPr id="25" name="TextBox 24"/>
          <p:cNvSpPr txBox="1"/>
          <p:nvPr/>
        </p:nvSpPr>
        <p:spPr>
          <a:xfrm>
            <a:off x="2112865" y="398500"/>
            <a:ext cx="1744137" cy="646331"/>
          </a:xfrm>
          <a:prstGeom prst="rect">
            <a:avLst/>
          </a:prstGeom>
          <a:noFill/>
        </p:spPr>
        <p:txBody>
          <a:bodyPr wrap="none" rtlCol="0">
            <a:spAutoFit/>
          </a:bodyPr>
          <a:lstStyle/>
          <a:p>
            <a:r>
              <a:rPr lang="en-US">
                <a:solidFill>
                  <a:schemeClr val="accent5">
                    <a:lumMod val="75000"/>
                  </a:schemeClr>
                </a:solidFill>
                <a:latin typeface="+mn-lt"/>
              </a:rPr>
              <a:t>Fotosfera</a:t>
            </a:r>
          </a:p>
          <a:p>
            <a:r>
              <a:rPr lang="en-US">
                <a:solidFill>
                  <a:schemeClr val="bg1"/>
                </a:solidFill>
                <a:latin typeface="+mn-lt"/>
              </a:rPr>
              <a:t>magnetizzazione</a:t>
            </a:r>
          </a:p>
        </p:txBody>
      </p:sp>
      <p:sp>
        <p:nvSpPr>
          <p:cNvPr id="38" name="Curved Up Arrow 37"/>
          <p:cNvSpPr/>
          <p:nvPr/>
        </p:nvSpPr>
        <p:spPr>
          <a:xfrm rot="1402277" flipH="1">
            <a:off x="6981866" y="1877880"/>
            <a:ext cx="1053190" cy="320597"/>
          </a:xfrm>
          <a:prstGeom prst="curvedUpArrow">
            <a:avLst/>
          </a:prstGeom>
          <a:ln w="3175" cap="flat">
            <a:prstDash val="solid"/>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Curved Up Arrow 38"/>
          <p:cNvSpPr/>
          <p:nvPr/>
        </p:nvSpPr>
        <p:spPr>
          <a:xfrm rot="3430383" flipH="1">
            <a:off x="6918131" y="5176023"/>
            <a:ext cx="1066727" cy="241021"/>
          </a:xfrm>
          <a:prstGeom prst="curvedUpArrow">
            <a:avLst/>
          </a:prstGeom>
          <a:ln w="3175" cap="flat">
            <a:prstDash val="solid"/>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Curved Up Arrow 40"/>
          <p:cNvSpPr/>
          <p:nvPr/>
        </p:nvSpPr>
        <p:spPr>
          <a:xfrm rot="1402277" flipH="1" flipV="1">
            <a:off x="5097555" y="4379772"/>
            <a:ext cx="1059221" cy="250076"/>
          </a:xfrm>
          <a:prstGeom prst="curvedUpArrow">
            <a:avLst/>
          </a:prstGeom>
          <a:ln w="3175" cap="flat">
            <a:prstDash val="solid"/>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2" name="Straight Arrow Connector 41"/>
          <p:cNvCxnSpPr/>
          <p:nvPr/>
        </p:nvCxnSpPr>
        <p:spPr>
          <a:xfrm>
            <a:off x="6739963" y="328936"/>
            <a:ext cx="274804" cy="184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5"/>
          <a:stretch>
            <a:fillRect/>
          </a:stretch>
        </p:blipFill>
        <p:spPr>
          <a:xfrm>
            <a:off x="29824" y="4839229"/>
            <a:ext cx="3639648" cy="1988610"/>
          </a:xfrm>
          <a:prstGeom prst="rect">
            <a:avLst/>
          </a:prstGeom>
        </p:spPr>
      </p:pic>
      <p:pic>
        <p:nvPicPr>
          <p:cNvPr id="46" name="Picture 45" descr="ReverseHurricane.jpg"/>
          <p:cNvPicPr>
            <a:picLocks noChangeAspect="1"/>
          </p:cNvPicPr>
          <p:nvPr/>
        </p:nvPicPr>
        <p:blipFill>
          <a:blip r:embed="rId6"/>
          <a:stretch>
            <a:fillRect/>
          </a:stretch>
        </p:blipFill>
        <p:spPr>
          <a:xfrm>
            <a:off x="228340" y="2000809"/>
            <a:ext cx="3230450" cy="2822870"/>
          </a:xfrm>
          <a:prstGeom prst="rect">
            <a:avLst/>
          </a:prstGeom>
        </p:spPr>
      </p:pic>
      <p:sp>
        <p:nvSpPr>
          <p:cNvPr id="47" name="Curved Up Arrow 46"/>
          <p:cNvSpPr/>
          <p:nvPr/>
        </p:nvSpPr>
        <p:spPr>
          <a:xfrm rot="1402277">
            <a:off x="2143987" y="1743434"/>
            <a:ext cx="1174009" cy="286396"/>
          </a:xfrm>
          <a:prstGeom prst="curvedUpArrow">
            <a:avLst/>
          </a:prstGeom>
          <a:ln w="3175" cap="flat">
            <a:prstDash val="solid"/>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0" name="Straight Connector 49"/>
          <p:cNvCxnSpPr/>
          <p:nvPr/>
        </p:nvCxnSpPr>
        <p:spPr>
          <a:xfrm>
            <a:off x="29824" y="3120387"/>
            <a:ext cx="835038" cy="1588"/>
          </a:xfrm>
          <a:prstGeom prst="line">
            <a:avLst/>
          </a:prstGeom>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3334658" y="2979638"/>
            <a:ext cx="1011838" cy="338554"/>
          </a:xfrm>
          <a:prstGeom prst="rect">
            <a:avLst/>
          </a:prstGeom>
          <a:noFill/>
        </p:spPr>
        <p:txBody>
          <a:bodyPr wrap="square" rtlCol="0">
            <a:spAutoFit/>
          </a:bodyPr>
          <a:lstStyle/>
          <a:p>
            <a:r>
              <a:rPr lang="en-US" sz="1600" i="1">
                <a:solidFill>
                  <a:schemeClr val="accent5">
                    <a:lumMod val="75000"/>
                  </a:schemeClr>
                </a:solidFill>
                <a:latin typeface="+mn-lt"/>
              </a:rPr>
              <a:t>Fotosfera</a:t>
            </a:r>
          </a:p>
        </p:txBody>
      </p:sp>
      <p:sp>
        <p:nvSpPr>
          <p:cNvPr id="52" name="TextBox 51"/>
          <p:cNvSpPr txBox="1"/>
          <p:nvPr/>
        </p:nvSpPr>
        <p:spPr>
          <a:xfrm>
            <a:off x="3156841" y="4869390"/>
            <a:ext cx="1014508" cy="338554"/>
          </a:xfrm>
          <a:prstGeom prst="rect">
            <a:avLst/>
          </a:prstGeom>
          <a:noFill/>
        </p:spPr>
        <p:txBody>
          <a:bodyPr wrap="none" rtlCol="0">
            <a:spAutoFit/>
          </a:bodyPr>
          <a:lstStyle/>
          <a:p>
            <a:r>
              <a:rPr lang="en-US" sz="1600" i="1">
                <a:solidFill>
                  <a:schemeClr val="accent5">
                    <a:lumMod val="75000"/>
                  </a:schemeClr>
                </a:solidFill>
                <a:latin typeface="+mn-lt"/>
              </a:rPr>
              <a:t>Fotosfera</a:t>
            </a:r>
          </a:p>
        </p:txBody>
      </p:sp>
      <p:cxnSp>
        <p:nvCxnSpPr>
          <p:cNvPr id="59" name="Straight Connector 58"/>
          <p:cNvCxnSpPr/>
          <p:nvPr/>
        </p:nvCxnSpPr>
        <p:spPr>
          <a:xfrm>
            <a:off x="2584064" y="3164183"/>
            <a:ext cx="83503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518376" y="5036408"/>
            <a:ext cx="692719" cy="1588"/>
          </a:xfrm>
          <a:prstGeom prst="line">
            <a:avLst/>
          </a:prstGeom>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7207209" y="6458507"/>
            <a:ext cx="1911075"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sul Sole</a:t>
            </a:r>
          </a:p>
        </p:txBody>
      </p:sp>
      <p:pic>
        <p:nvPicPr>
          <p:cNvPr id="66" name="Picture 65"/>
          <p:cNvPicPr>
            <a:picLocks noChangeAspect="1"/>
          </p:cNvPicPr>
          <p:nvPr/>
        </p:nvPicPr>
        <p:blipFill>
          <a:blip r:embed="rId7"/>
          <a:stretch>
            <a:fillRect/>
          </a:stretch>
        </p:blipFill>
        <p:spPr>
          <a:xfrm>
            <a:off x="2528343" y="6159803"/>
            <a:ext cx="682752" cy="298704"/>
          </a:xfrm>
          <a:prstGeom prst="rect">
            <a:avLst/>
          </a:prstGeom>
        </p:spPr>
      </p:pic>
      <p:sp>
        <p:nvSpPr>
          <p:cNvPr id="29" name="TextBox 28"/>
          <p:cNvSpPr txBox="1"/>
          <p:nvPr/>
        </p:nvSpPr>
        <p:spPr>
          <a:xfrm>
            <a:off x="50445" y="1624698"/>
            <a:ext cx="1628834" cy="276999"/>
          </a:xfrm>
          <a:prstGeom prst="rect">
            <a:avLst/>
          </a:prstGeom>
          <a:noFill/>
        </p:spPr>
        <p:txBody>
          <a:bodyPr wrap="none" rtlCol="0">
            <a:spAutoFit/>
          </a:bodyPr>
          <a:lstStyle/>
          <a:p>
            <a:r>
              <a:rPr lang="en-US" sz="1200" i="1">
                <a:latin typeface="+mn-lt"/>
              </a:rPr>
              <a:t>Junwei Zhao, ApJ 2010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bo.png"/>
          <p:cNvPicPr>
            <a:picLocks noChangeAspect="1"/>
          </p:cNvPicPr>
          <p:nvPr/>
        </p:nvPicPr>
        <p:blipFill>
          <a:blip r:embed="rId3"/>
          <a:stretch>
            <a:fillRect/>
          </a:stretch>
        </p:blipFill>
        <p:spPr>
          <a:xfrm>
            <a:off x="3985573" y="538799"/>
            <a:ext cx="4256580" cy="4923755"/>
          </a:xfrm>
          <a:prstGeom prst="rect">
            <a:avLst/>
          </a:prstGeom>
        </p:spPr>
      </p:pic>
      <p:sp>
        <p:nvSpPr>
          <p:cNvPr id="6" name="TextBox 5"/>
          <p:cNvSpPr txBox="1"/>
          <p:nvPr/>
        </p:nvSpPr>
        <p:spPr>
          <a:xfrm>
            <a:off x="32949" y="6458507"/>
            <a:ext cx="1911075"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sul Sole</a:t>
            </a:r>
          </a:p>
        </p:txBody>
      </p:sp>
      <p:sp>
        <p:nvSpPr>
          <p:cNvPr id="7" name="TextBox 6"/>
          <p:cNvSpPr txBox="1"/>
          <p:nvPr/>
        </p:nvSpPr>
        <p:spPr>
          <a:xfrm>
            <a:off x="177395" y="4934341"/>
            <a:ext cx="8806019" cy="646331"/>
          </a:xfrm>
          <a:prstGeom prst="rect">
            <a:avLst/>
          </a:prstGeom>
          <a:noFill/>
        </p:spPr>
        <p:txBody>
          <a:bodyPr wrap="none" rtlCol="0">
            <a:spAutoFit/>
          </a:bodyPr>
          <a:lstStyle/>
          <a:p>
            <a:pPr algn="ctr"/>
            <a:r>
              <a:rPr lang="en-US" i="1"/>
              <a:t>Nel ciclo completo di 22 anni della Dinamo Solare:  ogni 11 anni il campo magnetico</a:t>
            </a:r>
          </a:p>
          <a:p>
            <a:pPr algn="ctr"/>
            <a:r>
              <a:rPr lang="en-US" i="1"/>
              <a:t> si rovescia in tutte le componenti: Macchie Solari, Tacoclina, Dipolo Nord-Sud</a:t>
            </a:r>
          </a:p>
        </p:txBody>
      </p:sp>
      <p:sp>
        <p:nvSpPr>
          <p:cNvPr id="8" name="TextBox 7"/>
          <p:cNvSpPr txBox="1"/>
          <p:nvPr/>
        </p:nvSpPr>
        <p:spPr>
          <a:xfrm>
            <a:off x="2128482" y="5565090"/>
            <a:ext cx="6954689" cy="1169551"/>
          </a:xfrm>
          <a:prstGeom prst="rect">
            <a:avLst/>
          </a:prstGeom>
          <a:noFill/>
        </p:spPr>
        <p:txBody>
          <a:bodyPr wrap="square" rtlCol="0">
            <a:spAutoFit/>
          </a:bodyPr>
          <a:lstStyle/>
          <a:p>
            <a:r>
              <a:rPr lang="en-US" i="1"/>
              <a:t>… ma restano inalterati nei due emisferi i segni di due quantita’:</a:t>
            </a:r>
          </a:p>
          <a:p>
            <a:endParaRPr lang="en-US" sz="800" i="1"/>
          </a:p>
          <a:p>
            <a:r>
              <a:rPr lang="en-US" i="1"/>
              <a:t>• l’elicita’ cinetica: 				… forza di Coriolis </a:t>
            </a:r>
          </a:p>
          <a:p>
            <a:endParaRPr lang="en-US" sz="800" i="1"/>
          </a:p>
          <a:p>
            <a:r>
              <a:rPr lang="en-US" i="1"/>
              <a:t>• l’elicita’ di corrente: 				… j</a:t>
            </a:r>
            <a:r>
              <a:rPr lang="en-US" i="1" baseline="-25000"/>
              <a:t>z</a:t>
            </a:r>
            <a:r>
              <a:rPr lang="en-US" i="1"/>
              <a:t>B</a:t>
            </a:r>
            <a:r>
              <a:rPr lang="en-US" i="1" baseline="-25000"/>
              <a:t>z</a:t>
            </a:r>
            <a:endParaRPr lang="en-US" i="1"/>
          </a:p>
        </p:txBody>
      </p:sp>
      <p:pic>
        <p:nvPicPr>
          <p:cNvPr id="9" name="Picture 10" descr="MagnHelicity.jpg"/>
          <p:cNvPicPr>
            <a:picLocks noChangeAspect="1"/>
          </p:cNvPicPr>
          <p:nvPr/>
        </p:nvPicPr>
        <p:blipFill>
          <a:blip r:embed="rId4"/>
          <a:srcRect/>
          <a:stretch>
            <a:fillRect/>
          </a:stretch>
        </p:blipFill>
        <p:spPr bwMode="auto">
          <a:xfrm>
            <a:off x="32949" y="1097265"/>
            <a:ext cx="3398870" cy="2479094"/>
          </a:xfrm>
          <a:prstGeom prst="rect">
            <a:avLst/>
          </a:prstGeom>
          <a:noFill/>
          <a:ln w="9525">
            <a:noFill/>
            <a:miter lim="800000"/>
            <a:headEnd/>
            <a:tailEnd/>
          </a:ln>
        </p:spPr>
      </p:pic>
      <p:sp>
        <p:nvSpPr>
          <p:cNvPr id="10" name="TextBox 9"/>
          <p:cNvSpPr txBox="1"/>
          <p:nvPr/>
        </p:nvSpPr>
        <p:spPr>
          <a:xfrm>
            <a:off x="720369" y="1246490"/>
            <a:ext cx="2238375" cy="1754187"/>
          </a:xfrm>
          <a:prstGeom prst="rect">
            <a:avLst/>
          </a:prstGeom>
          <a:noFill/>
        </p:spPr>
        <p:txBody>
          <a:bodyPr wrap="none">
            <a:spAutoFit/>
          </a:bodyPr>
          <a:lstStyle/>
          <a:p>
            <a:pPr fontAlgn="auto">
              <a:spcBef>
                <a:spcPts val="0"/>
              </a:spcBef>
              <a:spcAft>
                <a:spcPts val="0"/>
              </a:spcAft>
              <a:defRPr/>
            </a:pPr>
            <a:r>
              <a:rPr lang="en-US">
                <a:solidFill>
                  <a:schemeClr val="bg1">
                    <a:lumMod val="50000"/>
                  </a:schemeClr>
                </a:solidFill>
                <a:latin typeface="+mn-lt"/>
                <a:ea typeface="+mn-ea"/>
                <a:cs typeface="+mn-cs"/>
              </a:rPr>
              <a:t>Emisfero nord:   j</a:t>
            </a:r>
            <a:r>
              <a:rPr lang="en-US" baseline="-25000">
                <a:solidFill>
                  <a:schemeClr val="bg1">
                    <a:lumMod val="50000"/>
                  </a:schemeClr>
                </a:solidFill>
                <a:latin typeface="+mn-lt"/>
                <a:ea typeface="+mn-ea"/>
                <a:cs typeface="+mn-cs"/>
              </a:rPr>
              <a:t>z</a:t>
            </a:r>
            <a:r>
              <a:rPr lang="en-US">
                <a:solidFill>
                  <a:schemeClr val="bg1">
                    <a:lumMod val="50000"/>
                  </a:schemeClr>
                </a:solidFill>
                <a:latin typeface="+mn-lt"/>
                <a:ea typeface="+mn-ea"/>
                <a:cs typeface="+mn-cs"/>
              </a:rPr>
              <a:t>B</a:t>
            </a:r>
            <a:r>
              <a:rPr lang="en-US" baseline="-25000">
                <a:solidFill>
                  <a:schemeClr val="bg1">
                    <a:lumMod val="50000"/>
                  </a:schemeClr>
                </a:solidFill>
                <a:latin typeface="+mn-lt"/>
                <a:ea typeface="+mn-ea"/>
                <a:cs typeface="+mn-cs"/>
              </a:rPr>
              <a:t>z</a:t>
            </a:r>
            <a:r>
              <a:rPr lang="en-US">
                <a:solidFill>
                  <a:schemeClr val="bg1">
                    <a:lumMod val="50000"/>
                  </a:schemeClr>
                </a:solidFill>
                <a:latin typeface="+mn-lt"/>
                <a:ea typeface="+mn-ea"/>
                <a:cs typeface="+mn-cs"/>
              </a:rPr>
              <a:t>&gt;0</a:t>
            </a:r>
          </a:p>
          <a:p>
            <a:pPr fontAlgn="auto">
              <a:spcBef>
                <a:spcPts val="0"/>
              </a:spcBef>
              <a:spcAft>
                <a:spcPts val="0"/>
              </a:spcAft>
              <a:defRPr/>
            </a:pPr>
            <a:endParaRPr lang="en-US">
              <a:latin typeface="+mn-lt"/>
              <a:ea typeface="+mn-ea"/>
              <a:cs typeface="+mn-cs"/>
            </a:endParaRPr>
          </a:p>
          <a:p>
            <a:pPr fontAlgn="auto">
              <a:spcBef>
                <a:spcPts val="0"/>
              </a:spcBef>
              <a:spcAft>
                <a:spcPts val="0"/>
              </a:spcAft>
              <a:defRPr/>
            </a:pPr>
            <a:endParaRPr lang="en-US">
              <a:latin typeface="+mn-lt"/>
              <a:ea typeface="+mn-ea"/>
              <a:cs typeface="+mn-cs"/>
            </a:endParaRPr>
          </a:p>
          <a:p>
            <a:pPr fontAlgn="auto">
              <a:spcBef>
                <a:spcPts val="0"/>
              </a:spcBef>
              <a:spcAft>
                <a:spcPts val="0"/>
              </a:spcAft>
              <a:defRPr/>
            </a:pPr>
            <a:endParaRPr lang="en-US">
              <a:latin typeface="+mn-lt"/>
              <a:ea typeface="+mn-ea"/>
              <a:cs typeface="+mn-cs"/>
            </a:endParaRPr>
          </a:p>
          <a:p>
            <a:pPr fontAlgn="auto">
              <a:spcBef>
                <a:spcPts val="0"/>
              </a:spcBef>
              <a:spcAft>
                <a:spcPts val="0"/>
              </a:spcAft>
              <a:defRPr/>
            </a:pPr>
            <a:endParaRPr lang="en-US">
              <a:latin typeface="+mn-lt"/>
              <a:ea typeface="+mn-ea"/>
              <a:cs typeface="+mn-cs"/>
            </a:endParaRPr>
          </a:p>
          <a:p>
            <a:pPr fontAlgn="auto">
              <a:spcBef>
                <a:spcPts val="0"/>
              </a:spcBef>
              <a:spcAft>
                <a:spcPts val="0"/>
              </a:spcAft>
              <a:defRPr/>
            </a:pPr>
            <a:r>
              <a:rPr lang="en-US">
                <a:latin typeface="+mn-lt"/>
                <a:ea typeface="+mn-ea"/>
                <a:cs typeface="+mn-cs"/>
              </a:rPr>
              <a:t>Emisfero sud :   j</a:t>
            </a:r>
            <a:r>
              <a:rPr lang="en-US" baseline="-25000">
                <a:latin typeface="+mn-lt"/>
                <a:ea typeface="+mn-ea"/>
                <a:cs typeface="+mn-cs"/>
              </a:rPr>
              <a:t>z</a:t>
            </a:r>
            <a:r>
              <a:rPr lang="en-US">
                <a:latin typeface="+mn-lt"/>
                <a:ea typeface="+mn-ea"/>
                <a:cs typeface="+mn-cs"/>
              </a:rPr>
              <a:t>B</a:t>
            </a:r>
            <a:r>
              <a:rPr lang="en-US" baseline="-25000">
                <a:latin typeface="+mn-lt"/>
                <a:ea typeface="+mn-ea"/>
                <a:cs typeface="+mn-cs"/>
              </a:rPr>
              <a:t>z</a:t>
            </a:r>
            <a:r>
              <a:rPr lang="en-US">
                <a:latin typeface="+mn-lt"/>
                <a:ea typeface="+mn-ea"/>
                <a:cs typeface="+mn-cs"/>
              </a:rPr>
              <a:t>&lt;0</a:t>
            </a:r>
          </a:p>
        </p:txBody>
      </p:sp>
      <p:sp>
        <p:nvSpPr>
          <p:cNvPr id="11" name="TextBox 48"/>
          <p:cNvSpPr txBox="1">
            <a:spLocks noChangeArrowheads="1"/>
          </p:cNvSpPr>
          <p:nvPr/>
        </p:nvSpPr>
        <p:spPr bwMode="auto">
          <a:xfrm>
            <a:off x="514605" y="3576359"/>
            <a:ext cx="1303337" cy="276225"/>
          </a:xfrm>
          <a:prstGeom prst="rect">
            <a:avLst/>
          </a:prstGeom>
          <a:noFill/>
          <a:ln w="9525">
            <a:noFill/>
            <a:miter lim="800000"/>
            <a:headEnd/>
            <a:tailEnd/>
          </a:ln>
        </p:spPr>
        <p:txBody>
          <a:bodyPr wrap="none">
            <a:prstTxWarp prst="textNoShape">
              <a:avLst/>
            </a:prstTxWarp>
            <a:spAutoFit/>
          </a:bodyPr>
          <a:lstStyle/>
          <a:p>
            <a:r>
              <a:rPr lang="en-US" sz="1200" i="1">
                <a:latin typeface="Calibri" pitchFamily="-109" charset="0"/>
              </a:rPr>
              <a:t>Pevtsov JAA 2008</a:t>
            </a:r>
          </a:p>
        </p:txBody>
      </p:sp>
      <p:sp>
        <p:nvSpPr>
          <p:cNvPr id="12" name="TextBox 3"/>
          <p:cNvSpPr txBox="1">
            <a:spLocks noChangeArrowheads="1"/>
          </p:cNvSpPr>
          <p:nvPr/>
        </p:nvSpPr>
        <p:spPr bwMode="auto">
          <a:xfrm>
            <a:off x="275927" y="149527"/>
            <a:ext cx="7906631" cy="646331"/>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latin typeface="Calibri" pitchFamily="-109" charset="0"/>
              </a:rPr>
              <a:t>Analogie con il Sole: anche nel Sole i filamenti magnetizzati ruotano al loro interno</a:t>
            </a:r>
          </a:p>
          <a:p>
            <a:r>
              <a:rPr lang="en-US" i="1">
                <a:solidFill>
                  <a:srgbClr val="FF0000"/>
                </a:solidFill>
                <a:latin typeface="Calibri" pitchFamily="-109" charset="0"/>
              </a:rPr>
              <a:t>e portano corrente lungo B  </a:t>
            </a:r>
          </a:p>
        </p:txBody>
      </p:sp>
      <p:cxnSp>
        <p:nvCxnSpPr>
          <p:cNvPr id="13" name="Straight Arrow Connector 12"/>
          <p:cNvCxnSpPr/>
          <p:nvPr/>
        </p:nvCxnSpPr>
        <p:spPr>
          <a:xfrm>
            <a:off x="1361969" y="797445"/>
            <a:ext cx="757237" cy="446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4605" y="795858"/>
            <a:ext cx="2241550" cy="1587"/>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13162" y="874201"/>
            <a:ext cx="2628444" cy="369332"/>
          </a:xfrm>
          <a:prstGeom prst="rect">
            <a:avLst/>
          </a:prstGeom>
          <a:noFill/>
        </p:spPr>
        <p:txBody>
          <a:bodyPr wrap="none" rtlCol="0">
            <a:spAutoFit/>
          </a:bodyPr>
          <a:lstStyle/>
          <a:p>
            <a:r>
              <a:rPr lang="en-US" b="1" i="1"/>
              <a:t>Effetto emisferico j</a:t>
            </a:r>
            <a:r>
              <a:rPr lang="en-US" b="1" i="1" baseline="-25000"/>
              <a:t>z</a:t>
            </a:r>
            <a:r>
              <a:rPr lang="en-US" b="1" i="1"/>
              <a:t>B</a:t>
            </a:r>
            <a:r>
              <a:rPr lang="en-US" b="1" i="1" baseline="-25000"/>
              <a:t>z</a:t>
            </a:r>
            <a:r>
              <a:rPr lang="en-US" b="1" i="1"/>
              <a:t> </a:t>
            </a:r>
          </a:p>
        </p:txBody>
      </p:sp>
      <p:graphicFrame>
        <p:nvGraphicFramePr>
          <p:cNvPr id="70660" name="Object 4"/>
          <p:cNvGraphicFramePr>
            <a:graphicFrameLocks noChangeAspect="1"/>
          </p:cNvGraphicFramePr>
          <p:nvPr/>
        </p:nvGraphicFramePr>
        <p:xfrm>
          <a:off x="4395895" y="5969607"/>
          <a:ext cx="1412875" cy="422275"/>
        </p:xfrm>
        <a:graphic>
          <a:graphicData uri="http://schemas.openxmlformats.org/presentationml/2006/ole">
            <mc:AlternateContent xmlns:mc="http://schemas.openxmlformats.org/markup-compatibility/2006">
              <mc:Choice xmlns:v="urn:schemas-microsoft-com:vml" Requires="v">
                <p:oleObj spid="_x0000_s70662" name="Equation" r:id="rId5" imgW="977900" imgH="292100" progId="Equation.DSMT4">
                  <p:embed/>
                </p:oleObj>
              </mc:Choice>
              <mc:Fallback>
                <p:oleObj name="Equation" r:id="rId5" imgW="977900" imgH="29210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895" y="5969607"/>
                        <a:ext cx="1412875"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661" name="Object 5"/>
          <p:cNvGraphicFramePr>
            <a:graphicFrameLocks noChangeAspect="1"/>
          </p:cNvGraphicFramePr>
          <p:nvPr/>
        </p:nvGraphicFramePr>
        <p:xfrm>
          <a:off x="4362886" y="6369820"/>
          <a:ext cx="1119188" cy="422275"/>
        </p:xfrm>
        <a:graphic>
          <a:graphicData uri="http://schemas.openxmlformats.org/presentationml/2006/ole">
            <mc:AlternateContent xmlns:mc="http://schemas.openxmlformats.org/markup-compatibility/2006">
              <mc:Choice xmlns:v="urn:schemas-microsoft-com:vml" Requires="v">
                <p:oleObj spid="_x0000_s70663" name="Equation" r:id="rId7" imgW="774700" imgH="292100" progId="Equation.DSMT4">
                  <p:embed/>
                </p:oleObj>
              </mc:Choice>
              <mc:Fallback>
                <p:oleObj name="Equation" r:id="rId7" imgW="774700" imgH="29210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2886" y="6369820"/>
                        <a:ext cx="1119188"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001465" y="866209"/>
            <a:ext cx="3108020" cy="369332"/>
          </a:xfrm>
          <a:prstGeom prst="rect">
            <a:avLst/>
          </a:prstGeom>
          <a:noFill/>
        </p:spPr>
        <p:txBody>
          <a:bodyPr wrap="none" rtlCol="0">
            <a:spAutoFit/>
          </a:bodyPr>
          <a:lstStyle/>
          <a:p>
            <a:r>
              <a:rPr lang="en-US" b="1" i="1"/>
              <a:t>Effetto emisferico Coriolis </a:t>
            </a:r>
          </a:p>
        </p:txBody>
      </p:sp>
      <p:sp>
        <p:nvSpPr>
          <p:cNvPr id="17" name="TextBox 48"/>
          <p:cNvSpPr txBox="1">
            <a:spLocks noChangeArrowheads="1"/>
          </p:cNvSpPr>
          <p:nvPr/>
        </p:nvSpPr>
        <p:spPr bwMode="auto">
          <a:xfrm>
            <a:off x="7590484" y="3852584"/>
            <a:ext cx="1491464" cy="276999"/>
          </a:xfrm>
          <a:prstGeom prst="rect">
            <a:avLst/>
          </a:prstGeom>
          <a:noFill/>
          <a:ln w="9525">
            <a:noFill/>
            <a:miter lim="800000"/>
            <a:headEnd/>
            <a:tailEnd/>
          </a:ln>
        </p:spPr>
        <p:txBody>
          <a:bodyPr wrap="none">
            <a:prstTxWarp prst="textNoShape">
              <a:avLst/>
            </a:prstTxWarp>
            <a:spAutoFit/>
          </a:bodyPr>
          <a:lstStyle/>
          <a:p>
            <a:r>
              <a:rPr lang="en-US" sz="1200" i="1">
                <a:latin typeface="Calibri" pitchFamily="-109" charset="0"/>
              </a:rPr>
              <a:t>Y.M. Wang ApJ 2013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YHurricane.wmv">
            <a:hlinkClick r:id="" action="ppaction://media"/>
            <a:hlinkHover r:id="" action="ppaction://ole?verb=0"/>
          </p:cNvPr>
          <p:cNvPicPr>
            <a:picLocks/>
          </p:cNvPicPr>
          <p:nvPr>
            <a:videoFile r:link="rId2"/>
            <p:extLst>
              <p:ext uri="{DAA4B4D4-6D71-4841-9C94-3DE7FCFB9230}">
                <p14:media xmlns:p14="http://schemas.microsoft.com/office/powerpoint/2010/main" r:link="rId1"/>
              </p:ext>
            </p:extLst>
          </p:nvPr>
        </p:nvPicPr>
        <p:blipFill>
          <a:blip r:embed="rId8"/>
          <a:stretch>
            <a:fillRect/>
          </a:stretch>
        </p:blipFill>
        <p:spPr>
          <a:xfrm>
            <a:off x="4214839" y="2226279"/>
            <a:ext cx="4600738" cy="2169802"/>
          </a:xfrm>
          <a:prstGeom prst="rect">
            <a:avLst/>
          </a:prstGeom>
        </p:spPr>
      </p:pic>
      <p:sp>
        <p:nvSpPr>
          <p:cNvPr id="7" name="TextBox 6"/>
          <p:cNvSpPr txBox="1"/>
          <p:nvPr/>
        </p:nvSpPr>
        <p:spPr>
          <a:xfrm>
            <a:off x="4057190" y="921084"/>
            <a:ext cx="5086810" cy="1200329"/>
          </a:xfrm>
          <a:prstGeom prst="rect">
            <a:avLst/>
          </a:prstGeom>
          <a:noFill/>
        </p:spPr>
        <p:txBody>
          <a:bodyPr wrap="square" rtlCol="0">
            <a:spAutoFit/>
          </a:bodyPr>
          <a:lstStyle/>
          <a:p>
            <a:r>
              <a:rPr lang="en-US" i="1"/>
              <a:t>la convezione termica dell’aria su un oceano caldo che procede attraverso transizioni di fase (vapore acqueo, pioggia, grandine) fenomeni elettrici (fulmini) effetti chimici (grani e polveri) </a:t>
            </a:r>
          </a:p>
        </p:txBody>
      </p:sp>
      <p:sp>
        <p:nvSpPr>
          <p:cNvPr id="8" name="Rectangle 7"/>
          <p:cNvSpPr/>
          <p:nvPr/>
        </p:nvSpPr>
        <p:spPr>
          <a:xfrm>
            <a:off x="63612" y="4638762"/>
            <a:ext cx="8906611" cy="646331"/>
          </a:xfrm>
          <a:prstGeom prst="rect">
            <a:avLst/>
          </a:prstGeom>
        </p:spPr>
        <p:txBody>
          <a:bodyPr wrap="square">
            <a:spAutoFit/>
          </a:bodyPr>
          <a:lstStyle/>
          <a:p>
            <a:pPr algn="ctr"/>
            <a:r>
              <a:rPr lang="en-US" b="1" i="1"/>
              <a:t>Una meteorologia di filamenti di plasma magnetizzati e rotanti che svolge nel terzo piu' esterno del raggio solare il ruolo di nuvole e fluidi sui pianeti? </a:t>
            </a:r>
          </a:p>
        </p:txBody>
      </p:sp>
      <p:pic>
        <p:nvPicPr>
          <p:cNvPr id="9" name="SolarHurricane.wmv">
            <a:hlinkClick r:id="" action="ppaction://media"/>
            <a:hlinkHover r:id="" action="ppaction://ole?verb=0"/>
          </p:cNvPr>
          <p:cNvPicPr>
            <a:picLocks/>
          </p:cNvPicPr>
          <p:nvPr>
            <a:videoFile r:link="rId4"/>
            <p:extLst>
              <p:ext uri="{DAA4B4D4-6D71-4841-9C94-3DE7FCFB9230}">
                <p14:media xmlns:p14="http://schemas.microsoft.com/office/powerpoint/2010/main" r:link="rId3"/>
              </p:ext>
            </p:extLst>
          </p:nvPr>
        </p:nvPicPr>
        <p:blipFill>
          <a:blip r:embed="rId9"/>
          <a:stretch>
            <a:fillRect/>
          </a:stretch>
        </p:blipFill>
        <p:spPr>
          <a:xfrm>
            <a:off x="21896" y="5285093"/>
            <a:ext cx="3596556" cy="1561958"/>
          </a:xfrm>
          <a:prstGeom prst="rect">
            <a:avLst/>
          </a:prstGeom>
        </p:spPr>
      </p:pic>
      <p:pic>
        <p:nvPicPr>
          <p:cNvPr id="11" name="PIA14920_full_movie.wmv">
            <a:hlinkClick r:id="" action="ppaction://media"/>
            <a:hlinkHover r:id="" action="ppaction://ole?verb=0"/>
          </p:cNvPr>
          <p:cNvPicPr>
            <a:picLocks/>
          </p:cNvPicPr>
          <p:nvPr>
            <a:videoFile r:link="rId6"/>
            <p:extLst>
              <p:ext uri="{DAA4B4D4-6D71-4841-9C94-3DE7FCFB9230}">
                <p14:media xmlns:p14="http://schemas.microsoft.com/office/powerpoint/2010/main" r:link="rId5"/>
              </p:ext>
            </p:extLst>
          </p:nvPr>
        </p:nvPicPr>
        <p:blipFill>
          <a:blip r:embed="rId10"/>
          <a:stretch>
            <a:fillRect/>
          </a:stretch>
        </p:blipFill>
        <p:spPr>
          <a:xfrm>
            <a:off x="6612363" y="5285093"/>
            <a:ext cx="2018192" cy="1561957"/>
          </a:xfrm>
          <a:prstGeom prst="rect">
            <a:avLst/>
          </a:prstGeom>
        </p:spPr>
      </p:pic>
      <p:sp>
        <p:nvSpPr>
          <p:cNvPr id="12" name="Rectangle 11"/>
          <p:cNvSpPr/>
          <p:nvPr/>
        </p:nvSpPr>
        <p:spPr>
          <a:xfrm>
            <a:off x="4516918" y="6477718"/>
            <a:ext cx="2174321" cy="369332"/>
          </a:xfrm>
          <a:prstGeom prst="rect">
            <a:avLst/>
          </a:prstGeom>
        </p:spPr>
        <p:txBody>
          <a:bodyPr wrap="none">
            <a:spAutoFit/>
          </a:bodyPr>
          <a:lstStyle/>
          <a:p>
            <a:r>
              <a:rPr lang="en-US" i="1"/>
              <a:t>(metano su Titano)</a:t>
            </a:r>
          </a:p>
        </p:txBody>
      </p:sp>
      <p:sp>
        <p:nvSpPr>
          <p:cNvPr id="13" name="TextBox 12"/>
          <p:cNvSpPr txBox="1"/>
          <p:nvPr/>
        </p:nvSpPr>
        <p:spPr>
          <a:xfrm>
            <a:off x="7199789" y="33425"/>
            <a:ext cx="1911075"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sul Sole</a:t>
            </a:r>
          </a:p>
        </p:txBody>
      </p:sp>
      <p:sp>
        <p:nvSpPr>
          <p:cNvPr id="14" name="TextBox 13"/>
          <p:cNvSpPr txBox="1"/>
          <p:nvPr/>
        </p:nvSpPr>
        <p:spPr>
          <a:xfrm>
            <a:off x="5767359" y="2217058"/>
            <a:ext cx="3087980" cy="1600438"/>
          </a:xfrm>
          <a:prstGeom prst="rect">
            <a:avLst/>
          </a:prstGeom>
          <a:noFill/>
        </p:spPr>
        <p:txBody>
          <a:bodyPr wrap="square" rtlCol="0">
            <a:spAutoFit/>
          </a:bodyPr>
          <a:lstStyle/>
          <a:p>
            <a:pPr algn="r"/>
            <a:r>
              <a:rPr lang="en-US" sz="1600">
                <a:solidFill>
                  <a:schemeClr val="bg1"/>
                </a:solidFill>
                <a:latin typeface="+mn-lt"/>
              </a:rPr>
              <a:t>La forza di Coriolis cerca </a:t>
            </a:r>
          </a:p>
          <a:p>
            <a:pPr algn="r"/>
            <a:r>
              <a:rPr lang="en-US" sz="1600">
                <a:solidFill>
                  <a:schemeClr val="bg1"/>
                </a:solidFill>
                <a:latin typeface="+mn-lt"/>
              </a:rPr>
              <a:t>di spegnere la convezione</a:t>
            </a:r>
          </a:p>
          <a:p>
            <a:pPr algn="r"/>
            <a:r>
              <a:rPr lang="en-US" sz="1600">
                <a:solidFill>
                  <a:schemeClr val="bg1"/>
                </a:solidFill>
                <a:latin typeface="+mn-lt"/>
              </a:rPr>
              <a:t>contenendola a ruotare</a:t>
            </a:r>
          </a:p>
          <a:p>
            <a:pPr algn="r"/>
            <a:r>
              <a:rPr lang="en-US" sz="1600">
                <a:solidFill>
                  <a:schemeClr val="bg1"/>
                </a:solidFill>
                <a:latin typeface="+mn-lt"/>
              </a:rPr>
              <a:t>Sono le transizioni di fase</a:t>
            </a:r>
          </a:p>
          <a:p>
            <a:pPr algn="r"/>
            <a:r>
              <a:rPr lang="en-US" sz="1600">
                <a:solidFill>
                  <a:schemeClr val="bg1"/>
                </a:solidFill>
                <a:latin typeface="+mn-lt"/>
              </a:rPr>
              <a:t>che continuano ad </a:t>
            </a:r>
          </a:p>
          <a:p>
            <a:pPr algn="r"/>
            <a:r>
              <a:rPr lang="en-US" sz="1600">
                <a:solidFill>
                  <a:schemeClr val="bg1"/>
                </a:solidFill>
                <a:latin typeface="+mn-lt"/>
              </a:rPr>
              <a:t>alimentare l’Uragano</a:t>
            </a:r>
            <a:r>
              <a:rPr lang="en-US">
                <a:solidFill>
                  <a:schemeClr val="bg1"/>
                </a:solidFill>
              </a:rPr>
              <a:t>!</a:t>
            </a:r>
          </a:p>
        </p:txBody>
      </p:sp>
      <p:pic>
        <p:nvPicPr>
          <p:cNvPr id="15" name="Picture 14" descr="ReverseHurricane.jpg"/>
          <p:cNvPicPr>
            <a:picLocks noChangeAspect="1"/>
          </p:cNvPicPr>
          <p:nvPr/>
        </p:nvPicPr>
        <p:blipFill>
          <a:blip r:embed="rId11"/>
          <a:stretch>
            <a:fillRect/>
          </a:stretch>
        </p:blipFill>
        <p:spPr>
          <a:xfrm>
            <a:off x="1137664" y="0"/>
            <a:ext cx="2694016" cy="2354117"/>
          </a:xfrm>
          <a:prstGeom prst="rect">
            <a:avLst/>
          </a:prstGeom>
        </p:spPr>
      </p:pic>
      <p:pic>
        <p:nvPicPr>
          <p:cNvPr id="16" name="Picture 15" descr="Ciclone.gif"/>
          <p:cNvPicPr>
            <a:picLocks noChangeAspect="1"/>
          </p:cNvPicPr>
          <p:nvPr/>
        </p:nvPicPr>
        <p:blipFill>
          <a:blip r:embed="rId12"/>
          <a:stretch>
            <a:fillRect/>
          </a:stretch>
        </p:blipFill>
        <p:spPr>
          <a:xfrm>
            <a:off x="1014697" y="2098156"/>
            <a:ext cx="3024995" cy="2668718"/>
          </a:xfrm>
          <a:prstGeom prst="rect">
            <a:avLst/>
          </a:prstGeom>
        </p:spPr>
      </p:pic>
      <p:sp>
        <p:nvSpPr>
          <p:cNvPr id="17" name="TextBox 16"/>
          <p:cNvSpPr txBox="1"/>
          <p:nvPr/>
        </p:nvSpPr>
        <p:spPr>
          <a:xfrm>
            <a:off x="15916" y="3043746"/>
            <a:ext cx="1082085" cy="646331"/>
          </a:xfrm>
          <a:prstGeom prst="rect">
            <a:avLst/>
          </a:prstGeom>
          <a:noFill/>
        </p:spPr>
        <p:txBody>
          <a:bodyPr wrap="none" rtlCol="0">
            <a:spAutoFit/>
          </a:bodyPr>
          <a:lstStyle/>
          <a:p>
            <a:pPr algn="ctr"/>
            <a:r>
              <a:rPr lang="en-US" b="1" i="1">
                <a:latin typeface="+mn-lt"/>
              </a:rPr>
              <a:t>Uragano</a:t>
            </a:r>
          </a:p>
          <a:p>
            <a:pPr algn="ctr"/>
            <a:r>
              <a:rPr lang="en-US" b="1" i="1">
                <a:latin typeface="+mn-lt"/>
              </a:rPr>
              <a:t>(Terra)</a:t>
            </a:r>
          </a:p>
        </p:txBody>
      </p:sp>
      <p:sp>
        <p:nvSpPr>
          <p:cNvPr id="18" name="TextBox 17"/>
          <p:cNvSpPr txBox="1"/>
          <p:nvPr/>
        </p:nvSpPr>
        <p:spPr>
          <a:xfrm>
            <a:off x="0" y="1008676"/>
            <a:ext cx="1082085" cy="923330"/>
          </a:xfrm>
          <a:prstGeom prst="rect">
            <a:avLst/>
          </a:prstGeom>
          <a:noFill/>
        </p:spPr>
        <p:txBody>
          <a:bodyPr wrap="none" rtlCol="0">
            <a:spAutoFit/>
          </a:bodyPr>
          <a:lstStyle/>
          <a:p>
            <a:pPr algn="ctr"/>
            <a:r>
              <a:rPr lang="en-US" b="1" i="1">
                <a:latin typeface="+mn-lt"/>
              </a:rPr>
              <a:t>Uragano</a:t>
            </a:r>
          </a:p>
          <a:p>
            <a:pPr algn="ctr"/>
            <a:r>
              <a:rPr lang="en-US" b="1" i="1">
                <a:latin typeface="+mn-lt"/>
              </a:rPr>
              <a:t>inverso</a:t>
            </a:r>
          </a:p>
          <a:p>
            <a:pPr algn="ctr"/>
            <a:r>
              <a:rPr lang="en-US" b="1" i="1">
                <a:latin typeface="+mn-lt"/>
              </a:rPr>
              <a:t>(Sole)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5" fill="hold"/>
                                        <p:tgtEl>
                                          <p:spTgt spid="5"/>
                                        </p:tgtEl>
                                      </p:cBhvr>
                                    </p:cmd>
                                  </p:childTnLst>
                                </p:cTn>
                              </p:par>
                            </p:childTnLst>
                          </p:cTn>
                        </p:par>
                        <p:par>
                          <p:cTn id="7" fill="hold">
                            <p:stCondLst>
                              <p:cond delay="14265"/>
                            </p:stCondLst>
                            <p:childTnLst>
                              <p:par>
                                <p:cTn id="8" presetID="1" presetClass="mediacall" presetSubtype="0" fill="hold" nodeType="afterEffect">
                                  <p:stCondLst>
                                    <p:cond delay="0"/>
                                  </p:stCondLst>
                                  <p:childTnLst>
                                    <p:cmd type="call" cmd="playFrom(0.0)">
                                      <p:cBhvr>
                                        <p:cTn id="9" dur="4433" fill="hold"/>
                                        <p:tgtEl>
                                          <p:spTgt spid="9"/>
                                        </p:tgtEl>
                                      </p:cBhvr>
                                    </p:cmd>
                                  </p:childTnLst>
                                </p:cTn>
                              </p:par>
                            </p:childTnLst>
                          </p:cTn>
                        </p:par>
                        <p:par>
                          <p:cTn id="10" fill="hold">
                            <p:stCondLst>
                              <p:cond delay="18698"/>
                            </p:stCondLst>
                            <p:childTnLst>
                              <p:par>
                                <p:cTn id="11" presetID="1" presetClass="mediacall" presetSubtype="0" fill="hold" nodeType="afterEffect">
                                  <p:stCondLst>
                                    <p:cond delay="0"/>
                                  </p:stCondLst>
                                  <p:childTnLst>
                                    <p:cmd type="call" cmd="playFrom(0.0)">
                                      <p:cBhvr>
                                        <p:cTn id="12" dur="9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p:cTn id="18" repeatCount="indefinite" fill="remove" display="0">
                  <p:stCondLst>
                    <p:cond delay="indefinite"/>
                  </p:stCondLst>
                  <p:endCondLst>
                    <p:cond evt="onNext" delay="0">
                      <p:tgtEl>
                        <p:sldTgt/>
                      </p:tgtEl>
                    </p:cond>
                    <p:cond evt="onPrev" delay="0">
                      <p:tgtEl>
                        <p:sldTgt/>
                      </p:tgtEl>
                    </p:cond>
                  </p:endCondLst>
                </p:cTn>
                <p:tgtEl>
                  <p:spTgt spid="5"/>
                </p:tgtEl>
              </p:cMediaNode>
            </p:vide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9"/>
                                        </p:tgtEl>
                                      </p:cBhvr>
                                    </p:cmd>
                                  </p:childTnLst>
                                </p:cTn>
                              </p:par>
                            </p:childTnLst>
                          </p:cTn>
                        </p:par>
                      </p:childTnLst>
                    </p:cTn>
                  </p:par>
                </p:childTnLst>
              </p:cTn>
              <p:nextCondLst>
                <p:cond evt="onClick" delay="0">
                  <p:tgtEl>
                    <p:spTgt spid="9"/>
                  </p:tgtEl>
                </p:cond>
              </p:nextCondLst>
            </p:seq>
            <p:video>
              <p:cMediaNode>
                <p:cTn id="24" repeatCount="indefinite" fill="remove" display="0">
                  <p:stCondLst>
                    <p:cond delay="indefinite"/>
                  </p:stCondLst>
                  <p:endCondLst>
                    <p:cond evt="onNext" delay="0">
                      <p:tgtEl>
                        <p:sldTgt/>
                      </p:tgtEl>
                    </p:cond>
                    <p:cond evt="onPrev" delay="0">
                      <p:tgtEl>
                        <p:sldTgt/>
                      </p:tgtEl>
                    </p:cond>
                  </p:endCondLst>
                </p:cTn>
                <p:tgtEl>
                  <p:spTgt spid="9"/>
                </p:tgtEl>
              </p:cMediaNode>
            </p:video>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1"/>
                                        </p:tgtEl>
                                      </p:cBhvr>
                                    </p:cmd>
                                  </p:childTnLst>
                                </p:cTn>
                              </p:par>
                            </p:childTnLst>
                          </p:cTn>
                        </p:par>
                      </p:childTnLst>
                    </p:cTn>
                  </p:par>
                </p:childTnLst>
              </p:cTn>
              <p:nextCondLst>
                <p:cond evt="onClick" delay="0">
                  <p:tgtEl>
                    <p:spTgt spid="11"/>
                  </p:tgtEl>
                </p:cond>
              </p:nextCondLst>
            </p:seq>
            <p:video>
              <p:cMediaNode>
                <p:cTn id="30" repeatCount="indefinite" fill="remove"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112" y="992038"/>
            <a:ext cx="7804478" cy="4524316"/>
          </a:xfrm>
          <a:prstGeom prst="rect">
            <a:avLst/>
          </a:prstGeom>
          <a:noFill/>
        </p:spPr>
        <p:txBody>
          <a:bodyPr wrap="none" rtlCol="0">
            <a:spAutoFit/>
          </a:bodyPr>
          <a:lstStyle/>
          <a:p>
            <a:r>
              <a:rPr lang="en-US"/>
              <a:t>Differenze:</a:t>
            </a:r>
          </a:p>
          <a:p>
            <a:endParaRPr lang="en-US"/>
          </a:p>
          <a:p>
            <a:r>
              <a:rPr lang="en-US"/>
              <a:t>Valore del beta di plasma</a:t>
            </a:r>
          </a:p>
          <a:p>
            <a:r>
              <a:rPr lang="en-US"/>
              <a:t>• Sole:	      </a:t>
            </a:r>
            <a:r>
              <a:rPr lang="en-US" i="1"/>
              <a:t>≈</a:t>
            </a:r>
            <a:r>
              <a:rPr lang="en-US"/>
              <a:t>10</a:t>
            </a:r>
            <a:r>
              <a:rPr lang="en-US" baseline="30000"/>
              <a:t>5</a:t>
            </a:r>
            <a:r>
              <a:rPr lang="en-US"/>
              <a:t>-1 (Fotosfera)		Laboratorio 	     &lt;0.1</a:t>
            </a:r>
          </a:p>
          <a:p>
            <a:endParaRPr lang="en-US"/>
          </a:p>
          <a:p>
            <a:r>
              <a:rPr lang="en-US"/>
              <a:t>• Sole:	Tubi di flusso e corrente	Laboratorio: Perturbazioni magnetiche</a:t>
            </a:r>
          </a:p>
          <a:p>
            <a:r>
              <a:rPr lang="en-US"/>
              <a:t>								che trascinano la densita’</a:t>
            </a:r>
          </a:p>
          <a:p>
            <a:endParaRPr lang="en-US"/>
          </a:p>
          <a:p>
            <a:r>
              <a:rPr lang="en-US"/>
              <a:t>• Sole:	Buoyancy				Laboratorio: Anti-buoyancy, </a:t>
            </a:r>
          </a:p>
          <a:p>
            <a:r>
              <a:rPr lang="en-US"/>
              <a:t>…ma moto sempre verso l’esterno</a:t>
            </a:r>
          </a:p>
          <a:p>
            <a:endParaRPr lang="en-US"/>
          </a:p>
          <a:p>
            <a:r>
              <a:rPr lang="en-US"/>
              <a:t>Somiglianza lato esterno sfera apparente: </a:t>
            </a:r>
          </a:p>
          <a:p>
            <a:r>
              <a:rPr lang="en-US"/>
              <a:t>• Sole: piedi su tacoclina			Laboratorio: Ergodicita’ su lato interno</a:t>
            </a:r>
          </a:p>
          <a:p>
            <a:endParaRPr lang="en-US"/>
          </a:p>
          <a:p>
            <a:r>
              <a:rPr lang="en-US"/>
              <a:t>Disomogeneita’ lungo il filamento</a:t>
            </a:r>
          </a:p>
          <a:p>
            <a:r>
              <a:rPr lang="en-US"/>
              <a:t>• Sole grandi variazioni			Laboratorio: omogeneo, poca strada</a:t>
            </a:r>
          </a:p>
        </p:txBody>
      </p:sp>
      <p:graphicFrame>
        <p:nvGraphicFramePr>
          <p:cNvPr id="72706" name="Object 2"/>
          <p:cNvGraphicFramePr>
            <a:graphicFrameLocks noChangeAspect="1"/>
          </p:cNvGraphicFramePr>
          <p:nvPr/>
        </p:nvGraphicFramePr>
        <p:xfrm>
          <a:off x="1677527" y="1891014"/>
          <a:ext cx="300038" cy="319088"/>
        </p:xfrm>
        <a:graphic>
          <a:graphicData uri="http://schemas.openxmlformats.org/presentationml/2006/ole">
            <mc:AlternateContent xmlns:mc="http://schemas.openxmlformats.org/markup-compatibility/2006">
              <mc:Choice xmlns:v="urn:schemas-microsoft-com:vml" Requires="v">
                <p:oleObj spid="_x0000_s72708" name="Equation" r:id="rId3" imgW="203200" imgH="215900" progId="Equation.DSMT4">
                  <p:embed/>
                </p:oleObj>
              </mc:Choice>
              <mc:Fallback>
                <p:oleObj name="Equation" r:id="rId3" imgW="203200" imgH="2159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527" y="1891014"/>
                        <a:ext cx="300038" cy="319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07" name="Object 3"/>
          <p:cNvGraphicFramePr>
            <a:graphicFrameLocks noChangeAspect="1"/>
          </p:cNvGraphicFramePr>
          <p:nvPr/>
        </p:nvGraphicFramePr>
        <p:xfrm>
          <a:off x="5646408" y="1891014"/>
          <a:ext cx="393700" cy="300038"/>
        </p:xfrm>
        <a:graphic>
          <a:graphicData uri="http://schemas.openxmlformats.org/presentationml/2006/ole">
            <mc:AlternateContent xmlns:mc="http://schemas.openxmlformats.org/markup-compatibility/2006">
              <mc:Choice xmlns:v="urn:schemas-microsoft-com:vml" Requires="v">
                <p:oleObj spid="_x0000_s72709" name="Equation" r:id="rId5" imgW="266700" imgH="203200" progId="Equation.DSMT4">
                  <p:embed/>
                </p:oleObj>
              </mc:Choice>
              <mc:Fallback>
                <p:oleObj name="Equation" r:id="rId5" imgW="266700" imgH="203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408" y="1891014"/>
                        <a:ext cx="39370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Users/franco/Files/Lavori/Bodoni2010/SunMovie.wmv">
            <a:hlinkClick r:id="" action="ppaction://media"/>
            <a:hlinkHover r:id="" action="ppaction://ole?verb=0"/>
          </p:cNvPr>
          <p:cNvPicPr>
            <a:picLocks/>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21166" y="1795924"/>
            <a:ext cx="4751997" cy="3492297"/>
          </a:xfrm>
          <a:prstGeom prst="rect">
            <a:avLst/>
          </a:prstGeom>
          <a:noFill/>
          <a:ln w="9525">
            <a:noFill/>
            <a:miter lim="800000"/>
            <a:headEnd/>
            <a:tailEnd/>
          </a:ln>
        </p:spPr>
      </p:pic>
      <p:sp>
        <p:nvSpPr>
          <p:cNvPr id="5" name="TextBox 4"/>
          <p:cNvSpPr txBox="1"/>
          <p:nvPr/>
        </p:nvSpPr>
        <p:spPr>
          <a:xfrm>
            <a:off x="153267" y="66058"/>
            <a:ext cx="8957890" cy="923330"/>
          </a:xfrm>
          <a:prstGeom prst="rect">
            <a:avLst/>
          </a:prstGeom>
          <a:noFill/>
        </p:spPr>
        <p:txBody>
          <a:bodyPr wrap="square" rtlCol="0">
            <a:spAutoFit/>
          </a:bodyPr>
          <a:lstStyle/>
          <a:p>
            <a:r>
              <a:rPr lang="en-US" i="1"/>
              <a:t>Le </a:t>
            </a:r>
            <a:r>
              <a:rPr lang="en-US" b="1" i="1"/>
              <a:t>sfere di plasma rotanti e magnetizzate tendono a filamentarsi</a:t>
            </a:r>
          </a:p>
          <a:p>
            <a:r>
              <a:rPr lang="en-US" b="1" i="1"/>
              <a:t>  </a:t>
            </a:r>
          </a:p>
          <a:p>
            <a:r>
              <a:rPr lang="en-US" i="1"/>
              <a:t>							…sia come oggetti di laboratorio dal raggio di 1.4 m</a:t>
            </a:r>
          </a:p>
        </p:txBody>
      </p:sp>
      <p:sp>
        <p:nvSpPr>
          <p:cNvPr id="6" name="TextBox 5"/>
          <p:cNvSpPr txBox="1"/>
          <p:nvPr/>
        </p:nvSpPr>
        <p:spPr>
          <a:xfrm>
            <a:off x="44888" y="1379508"/>
            <a:ext cx="4203884" cy="369332"/>
          </a:xfrm>
          <a:prstGeom prst="rect">
            <a:avLst/>
          </a:prstGeom>
          <a:noFill/>
        </p:spPr>
        <p:txBody>
          <a:bodyPr wrap="square" rtlCol="0" anchor="t">
            <a:spAutoFit/>
          </a:bodyPr>
          <a:lstStyle/>
          <a:p>
            <a:r>
              <a:rPr lang="en-US" i="1"/>
              <a:t>…che come stelle di diametro 1.4 Gm   </a:t>
            </a:r>
          </a:p>
        </p:txBody>
      </p:sp>
      <p:pic>
        <p:nvPicPr>
          <p:cNvPr id="7" name="Picture 7" descr="/Users/franco/Files/Lavori/Bodoni2010/17118_0247100bl.wmv">
            <a:hlinkClick r:id="" action="ppaction://media"/>
            <a:hlinkHover r:id="" action="ppaction://ole?verb=0"/>
          </p:cNvPr>
          <p:cNvPicPr>
            <a:picLocks/>
          </p:cNvPicPr>
          <p:nvPr>
            <a:videoFile r:link="rId4"/>
            <p:extLst>
              <p:ext uri="{DAA4B4D4-6D71-4841-9C94-3DE7FCFB9230}">
                <p14:media xmlns:p14="http://schemas.microsoft.com/office/powerpoint/2010/main" r:embed="rId3"/>
              </p:ext>
            </p:extLst>
          </p:nvPr>
        </p:nvPicPr>
        <p:blipFill>
          <a:blip r:embed="rId7"/>
          <a:srcRect/>
          <a:stretch>
            <a:fillRect/>
          </a:stretch>
        </p:blipFill>
        <p:spPr bwMode="auto">
          <a:xfrm>
            <a:off x="4280521" y="964216"/>
            <a:ext cx="4863479" cy="3648660"/>
          </a:xfrm>
          <a:prstGeom prst="rect">
            <a:avLst/>
          </a:prstGeom>
          <a:noFill/>
          <a:ln w="9525">
            <a:noFill/>
            <a:miter lim="800000"/>
            <a:headEnd/>
            <a:tailEnd/>
          </a:ln>
        </p:spPr>
      </p:pic>
      <p:sp>
        <p:nvSpPr>
          <p:cNvPr id="8" name="TextBox 7"/>
          <p:cNvSpPr txBox="1"/>
          <p:nvPr/>
        </p:nvSpPr>
        <p:spPr>
          <a:xfrm>
            <a:off x="5126218" y="4590978"/>
            <a:ext cx="3820718" cy="584776"/>
          </a:xfrm>
          <a:prstGeom prst="rect">
            <a:avLst/>
          </a:prstGeom>
          <a:noFill/>
        </p:spPr>
        <p:txBody>
          <a:bodyPr wrap="square" rtlCol="0">
            <a:spAutoFit/>
          </a:bodyPr>
          <a:lstStyle/>
          <a:p>
            <a:r>
              <a:rPr lang="en-US" sz="1600" b="1"/>
              <a:t>MAST, esperimento di confinamento magnetico, Culham (UK)</a:t>
            </a:r>
          </a:p>
        </p:txBody>
      </p:sp>
      <p:sp>
        <p:nvSpPr>
          <p:cNvPr id="13" name="TextBox 12"/>
          <p:cNvSpPr txBox="1"/>
          <p:nvPr/>
        </p:nvSpPr>
        <p:spPr>
          <a:xfrm>
            <a:off x="2353739" y="5397715"/>
            <a:ext cx="4402881" cy="1323439"/>
          </a:xfrm>
          <a:prstGeom prst="rect">
            <a:avLst/>
          </a:prstGeom>
          <a:noFill/>
        </p:spPr>
        <p:txBody>
          <a:bodyPr wrap="none" rtlCol="0">
            <a:spAutoFit/>
          </a:bodyPr>
          <a:lstStyle/>
          <a:p>
            <a:r>
              <a:rPr lang="en-US" sz="4000" b="1" i="1">
                <a:solidFill>
                  <a:srgbClr val="FF0000"/>
                </a:solidFill>
                <a:latin typeface="+mn-lt"/>
              </a:rPr>
              <a:t>Quali le analogie?</a:t>
            </a:r>
          </a:p>
          <a:p>
            <a:r>
              <a:rPr lang="en-US" sz="4000" b="1" i="1">
                <a:solidFill>
                  <a:srgbClr val="FF0000"/>
                </a:solidFill>
                <a:latin typeface="+mn-lt"/>
              </a:rPr>
              <a:t>Quali le differenze?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20" fill="hold"/>
                                        <p:tgtEl>
                                          <p:spTgt spid="4"/>
                                        </p:tgtEl>
                                      </p:cBhvr>
                                    </p:cmd>
                                  </p:childTnLst>
                                </p:cTn>
                              </p:par>
                            </p:childTnLst>
                          </p:cTn>
                        </p:par>
                        <p:par>
                          <p:cTn id="7" fill="hold">
                            <p:stCondLst>
                              <p:cond delay="40820"/>
                            </p:stCondLst>
                            <p:childTnLst>
                              <p:par>
                                <p:cTn id="8" presetID="1" presetClass="mediacall" presetSubtype="0" fill="hold" nodeType="afterEffect">
                                  <p:stCondLst>
                                    <p:cond delay="0"/>
                                  </p:stCondLst>
                                  <p:childTnLst>
                                    <p:cmd type="call" cmd="playFrom(0.0)">
                                      <p:cBhvr>
                                        <p:cTn id="9" dur="208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p:cTn id="20" repeatCount="indefinite" fill="remove" display="0">
                  <p:stCondLst>
                    <p:cond delay="indefinite"/>
                  </p:stCondLst>
                  <p:endCondLst>
                    <p:cond evt="onNext" delay="0">
                      <p:tgtEl>
                        <p:sldTgt/>
                      </p:tgtEl>
                    </p:cond>
                    <p:cond evt="onPrev" delay="0">
                      <p:tgtEl>
                        <p:sldTgt/>
                      </p:tgtEl>
                    </p:cond>
                  </p:endCondLst>
                </p:cTn>
                <p:tgtEl>
                  <p:spTgt spid="4"/>
                </p:tgtEl>
              </p:cMediaNode>
            </p:video>
            <p:video>
              <p:cMediaNode>
                <p:cTn id="21" repeatCount="indefinite" fill="remove"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ChangeArrowheads="1"/>
          </p:cNvSpPr>
          <p:nvPr/>
        </p:nvSpPr>
        <p:spPr bwMode="auto">
          <a:xfrm>
            <a:off x="573088" y="69850"/>
            <a:ext cx="8039100" cy="2432050"/>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In un sistema di riferimento rotante con il “piedistallo” il plasma di bordo e’ visto come una corrente di materia controrotante: </a:t>
            </a:r>
            <a:r>
              <a:rPr lang="en-US" i="1">
                <a:latin typeface="Calibri" pitchFamily="-109" charset="0"/>
              </a:rPr>
              <a:t>u</a:t>
            </a:r>
            <a:r>
              <a:rPr lang="en-US" i="1" baseline="-25000">
                <a:latin typeface="Calibri" pitchFamily="-109" charset="0"/>
              </a:rPr>
              <a:t>0</a:t>
            </a:r>
            <a:r>
              <a:rPr lang="en-US" i="1">
                <a:latin typeface="Calibri" pitchFamily="-109" charset="0"/>
              </a:rPr>
              <a:t>=-Ω</a:t>
            </a:r>
            <a:r>
              <a:rPr lang="en-US" i="1" baseline="-25000">
                <a:latin typeface="Calibri" pitchFamily="-109" charset="0"/>
              </a:rPr>
              <a:t>o</a:t>
            </a:r>
            <a:r>
              <a:rPr lang="en-US" i="1">
                <a:latin typeface="Calibri" pitchFamily="-109" charset="0"/>
              </a:rPr>
              <a:t>R</a:t>
            </a:r>
            <a:r>
              <a:rPr lang="en-US" i="1" baseline="-25000">
                <a:latin typeface="Calibri" pitchFamily="-109" charset="0"/>
              </a:rPr>
              <a:t>eq</a:t>
            </a:r>
            <a:r>
              <a:rPr lang="en-US" i="1">
                <a:latin typeface="Calibri" pitchFamily="-109" charset="0"/>
              </a:rPr>
              <a:t>sinλ </a:t>
            </a:r>
            <a:r>
              <a:rPr lang="en-US">
                <a:latin typeface="Calibri" pitchFamily="-109" charset="0"/>
              </a:rPr>
              <a:t>(</a:t>
            </a:r>
            <a:r>
              <a:rPr lang="en-US" i="1">
                <a:latin typeface="Calibri" pitchFamily="-109" charset="0"/>
              </a:rPr>
              <a:t>λ </a:t>
            </a:r>
            <a:r>
              <a:rPr lang="en-US">
                <a:latin typeface="Calibri" pitchFamily="-109" charset="0"/>
              </a:rPr>
              <a:t>latitudine toro sferico) </a:t>
            </a:r>
          </a:p>
          <a:p>
            <a:r>
              <a:rPr lang="en-US">
                <a:latin typeface="Calibri" pitchFamily="-109" charset="0"/>
              </a:rPr>
              <a:t>le forze advettive (Coriolis e centrifuga) sono bilanciate entro il filamento da            e dalla forza di Lorentz di una corrente uniforme                                   entro il filamento,</a:t>
            </a:r>
            <a:r>
              <a:rPr lang="en-US" sz="800">
                <a:latin typeface="Calibri" pitchFamily="-109" charset="0"/>
              </a:rPr>
              <a:t> </a:t>
            </a:r>
            <a:r>
              <a:rPr lang="en-US">
                <a:latin typeface="Calibri" pitchFamily="-109" charset="0"/>
              </a:rPr>
              <a:t>ove</a:t>
            </a:r>
            <a:r>
              <a:rPr lang="en-US" i="1">
                <a:latin typeface="Calibri" pitchFamily="-109" charset="0"/>
              </a:rPr>
              <a:t> </a:t>
            </a:r>
            <a:r>
              <a:rPr lang="el-GR" i="1">
                <a:latin typeface="Calibri" pitchFamily="-109" charset="0"/>
              </a:rPr>
              <a:t>σ(&gt;0)</a:t>
            </a:r>
            <a:r>
              <a:rPr lang="el-GR">
                <a:latin typeface="Calibri" pitchFamily="-109" charset="0"/>
              </a:rPr>
              <a:t> </a:t>
            </a:r>
            <a:r>
              <a:rPr lang="en-US">
                <a:latin typeface="Calibri" pitchFamily="-109" charset="0"/>
              </a:rPr>
              <a:t>e’ la conduttivita’ ed </a:t>
            </a:r>
            <a:r>
              <a:rPr lang="el-GR" i="1">
                <a:latin typeface="Calibri" pitchFamily="-109" charset="0"/>
              </a:rPr>
              <a:t>α</a:t>
            </a:r>
            <a:r>
              <a:rPr lang="el-GR">
                <a:latin typeface="Calibri" pitchFamily="-109" charset="0"/>
              </a:rPr>
              <a:t> </a:t>
            </a:r>
            <a:r>
              <a:rPr lang="en-US">
                <a:latin typeface="Calibri" pitchFamily="-109" charset="0"/>
              </a:rPr>
              <a:t>il coefficiente di dinamo, </a:t>
            </a:r>
            <a:r>
              <a:rPr lang="el-GR" i="1">
                <a:latin typeface="Calibri" pitchFamily="-109" charset="0"/>
              </a:rPr>
              <a:t>σα≈</a:t>
            </a:r>
            <a:r>
              <a:rPr lang="en-US" i="1">
                <a:latin typeface="Calibri" pitchFamily="-109" charset="0"/>
              </a:rPr>
              <a:t>+0.5</a:t>
            </a:r>
            <a:r>
              <a:rPr lang="en-US">
                <a:latin typeface="Calibri" pitchFamily="-109" charset="0"/>
              </a:rPr>
              <a:t> nei filamenti di MAST (</a:t>
            </a:r>
            <a:r>
              <a:rPr lang="el-GR" i="1">
                <a:latin typeface="Calibri" pitchFamily="-109" charset="0"/>
              </a:rPr>
              <a:t>α</a:t>
            </a:r>
            <a:r>
              <a:rPr lang="en-US" i="1">
                <a:latin typeface="Calibri" pitchFamily="-109" charset="0"/>
              </a:rPr>
              <a:t>&gt;0</a:t>
            </a:r>
            <a:r>
              <a:rPr lang="en-US">
                <a:latin typeface="Calibri" pitchFamily="-109" charset="0"/>
              </a:rPr>
              <a:t> dinamo - stessa direzione della corrente di equilibrio, </a:t>
            </a:r>
            <a:r>
              <a:rPr lang="el-GR" i="1">
                <a:latin typeface="Calibri" pitchFamily="-109" charset="0"/>
              </a:rPr>
              <a:t>α</a:t>
            </a:r>
            <a:r>
              <a:rPr lang="en-US" i="1">
                <a:latin typeface="Calibri" pitchFamily="-109" charset="0"/>
              </a:rPr>
              <a:t>&lt;0</a:t>
            </a:r>
            <a:r>
              <a:rPr lang="en-US">
                <a:latin typeface="Calibri" pitchFamily="-109" charset="0"/>
              </a:rPr>
              <a:t> anti-dinamo) </a:t>
            </a:r>
          </a:p>
          <a:p>
            <a:endParaRPr lang="en-US" sz="400">
              <a:latin typeface="Calibri" pitchFamily="-109" charset="0"/>
            </a:endParaRPr>
          </a:p>
          <a:p>
            <a:r>
              <a:rPr lang="en-US">
                <a:latin typeface="Calibri" pitchFamily="-109" charset="0"/>
              </a:rPr>
              <a:t>• per garantire l’equilibrio longitudinale del filamento ci deve pero’ essere anche una corrente diamagnetica transversa al filamento (difficile da misurare)</a:t>
            </a:r>
          </a:p>
        </p:txBody>
      </p:sp>
      <p:graphicFrame>
        <p:nvGraphicFramePr>
          <p:cNvPr id="21506" name="Object 4"/>
          <p:cNvGraphicFramePr>
            <a:graphicFrameLocks noChangeAspect="1"/>
          </p:cNvGraphicFramePr>
          <p:nvPr/>
        </p:nvGraphicFramePr>
        <p:xfrm>
          <a:off x="7735888" y="615950"/>
          <a:ext cx="536575" cy="431800"/>
        </p:xfrm>
        <a:graphic>
          <a:graphicData uri="http://schemas.openxmlformats.org/presentationml/2006/ole">
            <mc:AlternateContent xmlns:mc="http://schemas.openxmlformats.org/markup-compatibility/2006">
              <mc:Choice xmlns:v="urn:schemas-microsoft-com:vml" Requires="v">
                <p:oleObj spid="_x0000_s21508" name="Equation" r:id="rId3" imgW="317500" imgH="254000" progId="Equation.DSMT4">
                  <p:embed/>
                </p:oleObj>
              </mc:Choice>
              <mc:Fallback>
                <p:oleObj name="Equation" r:id="rId3" imgW="317500" imgH="2540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888" y="615950"/>
                        <a:ext cx="53657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7" name="Object 3"/>
          <p:cNvGraphicFramePr>
            <a:graphicFrameLocks noChangeAspect="1"/>
          </p:cNvGraphicFramePr>
          <p:nvPr/>
        </p:nvGraphicFramePr>
        <p:xfrm>
          <a:off x="5092700" y="947738"/>
          <a:ext cx="1571625" cy="360362"/>
        </p:xfrm>
        <a:graphic>
          <a:graphicData uri="http://schemas.openxmlformats.org/presentationml/2006/ole">
            <mc:AlternateContent xmlns:mc="http://schemas.openxmlformats.org/markup-compatibility/2006">
              <mc:Choice xmlns:v="urn:schemas-microsoft-com:vml" Requires="v">
                <p:oleObj spid="_x0000_s21509" name="Equation" r:id="rId5" imgW="1219200" imgH="279400" progId="Equation.DSMT4">
                  <p:embed/>
                </p:oleObj>
              </mc:Choice>
              <mc:Fallback>
                <p:oleObj name="Equation" r:id="rId5" imgW="1219200" imgH="2794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2700" y="947738"/>
                        <a:ext cx="1571625" cy="36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1509" name="Picture 9" descr="Fig3"/>
          <p:cNvPicPr>
            <a:picLocks noChangeAspect="1" noChangeArrowheads="1"/>
          </p:cNvPicPr>
          <p:nvPr/>
        </p:nvPicPr>
        <p:blipFill>
          <a:blip r:embed="rId7"/>
          <a:srcRect/>
          <a:stretch>
            <a:fillRect/>
          </a:stretch>
        </p:blipFill>
        <p:spPr bwMode="auto">
          <a:xfrm>
            <a:off x="573088" y="3604836"/>
            <a:ext cx="2651125" cy="2651125"/>
          </a:xfrm>
          <a:prstGeom prst="rect">
            <a:avLst/>
          </a:prstGeom>
          <a:noFill/>
          <a:ln w="9525">
            <a:noFill/>
            <a:miter lim="800000"/>
            <a:headEnd/>
            <a:tailEnd/>
          </a:ln>
        </p:spPr>
      </p:pic>
      <p:sp>
        <p:nvSpPr>
          <p:cNvPr id="11" name="Frame 10"/>
          <p:cNvSpPr/>
          <p:nvPr/>
        </p:nvSpPr>
        <p:spPr>
          <a:xfrm>
            <a:off x="1627658" y="4157286"/>
            <a:ext cx="1549810" cy="1502682"/>
          </a:xfrm>
          <a:prstGeom prst="frame">
            <a:avLst/>
          </a:prstGeom>
          <a:solidFill>
            <a:schemeClr val="accent5"/>
          </a:solidFill>
          <a:ln w="3175">
            <a:solidFill>
              <a:schemeClr val="accent1">
                <a:shade val="95000"/>
                <a:satMod val="105000"/>
              </a:schemeClr>
            </a:solidFill>
          </a:ln>
          <a:effectLst>
            <a:outerShdw blurRad="50800" dist="38100" dir="2700000" sx="0" sy="0" algn="tl" rotWithShape="0">
              <a:srgbClr val="000000">
                <a:alpha val="43000"/>
              </a:srgbClr>
            </a:outerShdw>
            <a:softEdge rad="5080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16" name="Straight Connector 15"/>
          <p:cNvCxnSpPr/>
          <p:nvPr/>
        </p:nvCxnSpPr>
        <p:spPr>
          <a:xfrm>
            <a:off x="1673225" y="5543174"/>
            <a:ext cx="2165350" cy="12207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73225" y="2468186"/>
            <a:ext cx="2211388" cy="168910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3426" y="6458217"/>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
        <p:nvSpPr>
          <p:cNvPr id="13" name="TextBox 12"/>
          <p:cNvSpPr txBox="1"/>
          <p:nvPr/>
        </p:nvSpPr>
        <p:spPr>
          <a:xfrm>
            <a:off x="218952" y="2519666"/>
            <a:ext cx="3350835" cy="369332"/>
          </a:xfrm>
          <a:prstGeom prst="rect">
            <a:avLst/>
          </a:prstGeom>
          <a:noFill/>
        </p:spPr>
        <p:txBody>
          <a:bodyPr wrap="none" rtlCol="0">
            <a:spAutoFit/>
          </a:bodyPr>
          <a:lstStyle/>
          <a:p>
            <a:r>
              <a:rPr lang="en-US" b="1">
                <a:latin typeface="Calibri" pitchFamily="-109" charset="0"/>
              </a:rPr>
              <a:t>rotazione interna </a:t>
            </a:r>
            <a:r>
              <a:rPr lang="en-US" b="1" i="1">
                <a:latin typeface="Calibri" pitchFamily="-109" charset="0"/>
              </a:rPr>
              <a:t>u</a:t>
            </a:r>
            <a:r>
              <a:rPr lang="en-US" b="1" i="1" baseline="-25000">
                <a:latin typeface="Calibri" pitchFamily="-109" charset="0"/>
              </a:rPr>
              <a:t>1</a:t>
            </a:r>
            <a:r>
              <a:rPr lang="en-US" b="1">
                <a:latin typeface="Calibri" pitchFamily="-109" charset="0"/>
              </a:rPr>
              <a:t> nei filamenti</a:t>
            </a:r>
            <a:endParaRPr lang="en-US"/>
          </a:p>
        </p:txBody>
      </p:sp>
      <p:pic>
        <p:nvPicPr>
          <p:cNvPr id="14" name="Picture 13" descr="Balance.jpg"/>
          <p:cNvPicPr>
            <a:picLocks noChangeAspect="1"/>
          </p:cNvPicPr>
          <p:nvPr/>
        </p:nvPicPr>
        <p:blipFill>
          <a:blip r:embed="rId8"/>
          <a:stretch>
            <a:fillRect/>
          </a:stretch>
        </p:blipFill>
        <p:spPr>
          <a:xfrm>
            <a:off x="3884613" y="2425030"/>
            <a:ext cx="4314075" cy="4393965"/>
          </a:xfrm>
          <a:prstGeom prst="rect">
            <a:avLst/>
          </a:prstGeom>
        </p:spPr>
      </p:pic>
      <p:cxnSp>
        <p:nvCxnSpPr>
          <p:cNvPr id="17" name="Straight Connector 16"/>
          <p:cNvCxnSpPr/>
          <p:nvPr/>
        </p:nvCxnSpPr>
        <p:spPr>
          <a:xfrm flipV="1">
            <a:off x="3178175" y="3257174"/>
            <a:ext cx="2513013" cy="92392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178175" y="5635249"/>
            <a:ext cx="5094288" cy="1128712"/>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3" descr="TotalBraking10V.jpg"/>
          <p:cNvPicPr>
            <a:picLocks noChangeAspect="1"/>
          </p:cNvPicPr>
          <p:nvPr/>
        </p:nvPicPr>
        <p:blipFill>
          <a:blip r:embed="rId3"/>
          <a:srcRect/>
          <a:stretch>
            <a:fillRect/>
          </a:stretch>
        </p:blipFill>
        <p:spPr bwMode="auto">
          <a:xfrm>
            <a:off x="506286" y="2457498"/>
            <a:ext cx="4124325" cy="3594100"/>
          </a:xfrm>
          <a:prstGeom prst="rect">
            <a:avLst/>
          </a:prstGeom>
          <a:noFill/>
          <a:ln w="9525">
            <a:noFill/>
            <a:miter lim="800000"/>
            <a:headEnd/>
            <a:tailEnd/>
          </a:ln>
        </p:spPr>
      </p:pic>
      <p:graphicFrame>
        <p:nvGraphicFramePr>
          <p:cNvPr id="22530" name="Object 2"/>
          <p:cNvGraphicFramePr>
            <a:graphicFrameLocks noChangeAspect="1"/>
          </p:cNvGraphicFramePr>
          <p:nvPr/>
        </p:nvGraphicFramePr>
        <p:xfrm>
          <a:off x="2614486" y="3652885"/>
          <a:ext cx="1017588" cy="284163"/>
        </p:xfrm>
        <a:graphic>
          <a:graphicData uri="http://schemas.openxmlformats.org/presentationml/2006/ole">
            <mc:AlternateContent xmlns:mc="http://schemas.openxmlformats.org/markup-compatibility/2006">
              <mc:Choice xmlns:v="urn:schemas-microsoft-com:vml" Requires="v">
                <p:oleObj spid="_x0000_s22534" name="Equation" r:id="rId4" imgW="723900" imgH="203200" progId="Equation.DSMT4">
                  <p:embed/>
                </p:oleObj>
              </mc:Choice>
              <mc:Fallback>
                <p:oleObj name="Equation" r:id="rId4" imgW="723900" imgH="2032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486" y="3652885"/>
                        <a:ext cx="1017588" cy="284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Straight Arrow Connector 13"/>
          <p:cNvCxnSpPr/>
          <p:nvPr/>
        </p:nvCxnSpPr>
        <p:spPr>
          <a:xfrm rot="5400000" flipH="1" flipV="1">
            <a:off x="1992187" y="4214860"/>
            <a:ext cx="588962" cy="36988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40" name="TextBox 23"/>
          <p:cNvSpPr txBox="1">
            <a:spLocks noChangeArrowheads="1"/>
          </p:cNvSpPr>
          <p:nvPr/>
        </p:nvSpPr>
        <p:spPr bwMode="auto">
          <a:xfrm>
            <a:off x="33211" y="54023"/>
            <a:ext cx="6661599" cy="2431435"/>
          </a:xfrm>
          <a:prstGeom prst="rect">
            <a:avLst/>
          </a:prstGeom>
          <a:noFill/>
          <a:ln w="9525">
            <a:noFill/>
            <a:miter lim="800000"/>
            <a:headEnd/>
            <a:tailEnd/>
          </a:ln>
        </p:spPr>
        <p:txBody>
          <a:bodyPr wrap="none">
            <a:prstTxWarp prst="textNoShape">
              <a:avLst/>
            </a:prstTxWarp>
            <a:spAutoFit/>
          </a:bodyPr>
          <a:lstStyle/>
          <a:p>
            <a:r>
              <a:rPr lang="en-US">
                <a:latin typeface="Calibri" pitchFamily="-109" charset="0"/>
              </a:rPr>
              <a:t>• Il bilancio delle forze </a:t>
            </a:r>
            <a:r>
              <a:rPr lang="en-US" i="1">
                <a:solidFill>
                  <a:srgbClr val="FF0000"/>
                </a:solidFill>
                <a:latin typeface="Calibri" pitchFamily="-109" charset="0"/>
              </a:rPr>
              <a:t>costringe il filamento a ruotare su se’ stesso,</a:t>
            </a:r>
          </a:p>
          <a:p>
            <a:r>
              <a:rPr lang="en-US" i="1">
                <a:solidFill>
                  <a:srgbClr val="FF0000"/>
                </a:solidFill>
                <a:latin typeface="Calibri" pitchFamily="-109" charset="0"/>
              </a:rPr>
              <a:t>   in direzione opposta alla rotazione del plasma nel laboratorio</a:t>
            </a:r>
            <a:r>
              <a:rPr lang="en-US">
                <a:solidFill>
                  <a:srgbClr val="FF0000"/>
                </a:solidFill>
                <a:latin typeface="Calibri" pitchFamily="-109" charset="0"/>
              </a:rPr>
              <a:t>*</a:t>
            </a:r>
            <a:endParaRPr lang="en-US">
              <a:latin typeface="Calibri" pitchFamily="-109" charset="0"/>
            </a:endParaRPr>
          </a:p>
          <a:p>
            <a:endParaRPr lang="en-US" sz="800">
              <a:latin typeface="Calibri" pitchFamily="-109" charset="0"/>
            </a:endParaRPr>
          </a:p>
          <a:p>
            <a:r>
              <a:rPr lang="en-US">
                <a:latin typeface="Calibri" pitchFamily="-109" charset="0"/>
              </a:rPr>
              <a:t>• Per un filamento dinamo (</a:t>
            </a:r>
            <a:r>
              <a:rPr lang="el-GR" i="1">
                <a:latin typeface="Calibri" pitchFamily="-109" charset="0"/>
              </a:rPr>
              <a:t>α</a:t>
            </a:r>
            <a:r>
              <a:rPr lang="en-US" i="1">
                <a:latin typeface="Calibri" pitchFamily="-109" charset="0"/>
              </a:rPr>
              <a:t>&gt;0</a:t>
            </a:r>
            <a:r>
              <a:rPr lang="en-US">
                <a:latin typeface="Calibri" pitchFamily="-109" charset="0"/>
              </a:rPr>
              <a:t>), la velocita’ di spin interno</a:t>
            </a:r>
          </a:p>
          <a:p>
            <a:r>
              <a:rPr lang="en-US">
                <a:latin typeface="Calibri" pitchFamily="-109" charset="0"/>
              </a:rPr>
              <a:t>   cresce con la distanza dall’asse del filamento; ad un certo</a:t>
            </a:r>
          </a:p>
          <a:p>
            <a:r>
              <a:rPr lang="en-US">
                <a:latin typeface="Calibri" pitchFamily="-109" charset="0"/>
              </a:rPr>
              <a:t>   raggio (eq. di 2º grado senza piu’ soluzione per </a:t>
            </a:r>
            <a:r>
              <a:rPr lang="en-US" i="1">
                <a:latin typeface="Calibri" pitchFamily="-109" charset="0"/>
              </a:rPr>
              <a:t>u</a:t>
            </a:r>
            <a:r>
              <a:rPr lang="en-US" i="1" baseline="-25000">
                <a:latin typeface="Calibri" pitchFamily="-109" charset="0"/>
              </a:rPr>
              <a:t>1</a:t>
            </a:r>
            <a:r>
              <a:rPr lang="en-US">
                <a:latin typeface="Calibri" pitchFamily="-109" charset="0"/>
              </a:rPr>
              <a:t>) il bilancio</a:t>
            </a:r>
          </a:p>
          <a:p>
            <a:r>
              <a:rPr lang="en-US">
                <a:latin typeface="Calibri" pitchFamily="-109" charset="0"/>
              </a:rPr>
              <a:t>   e’ impossibile: la forza magneto-centrifuga eccessiva non</a:t>
            </a:r>
          </a:p>
          <a:p>
            <a:r>
              <a:rPr lang="en-US">
                <a:latin typeface="Calibri" pitchFamily="-109" charset="0"/>
              </a:rPr>
              <a:t>   e’ piu’ compensabile con la forza di Lorentz e con</a:t>
            </a:r>
          </a:p>
          <a:p>
            <a:r>
              <a:rPr lang="en-US">
                <a:latin typeface="Calibri" pitchFamily="-109" charset="0"/>
              </a:rPr>
              <a:t>   </a:t>
            </a:r>
            <a:r>
              <a:rPr lang="en-US" i="1">
                <a:solidFill>
                  <a:srgbClr val="FF0000"/>
                </a:solidFill>
                <a:latin typeface="Calibri" pitchFamily="-109" charset="0"/>
              </a:rPr>
              <a:t>questa e’ la condizione che  detta  il raggio del filamento</a:t>
            </a:r>
          </a:p>
        </p:txBody>
      </p:sp>
      <p:graphicFrame>
        <p:nvGraphicFramePr>
          <p:cNvPr id="22531" name="Object 3"/>
          <p:cNvGraphicFramePr>
            <a:graphicFrameLocks noChangeAspect="1"/>
          </p:cNvGraphicFramePr>
          <p:nvPr/>
        </p:nvGraphicFramePr>
        <p:xfrm>
          <a:off x="4880120" y="1833610"/>
          <a:ext cx="657225" cy="427038"/>
        </p:xfrm>
        <a:graphic>
          <a:graphicData uri="http://schemas.openxmlformats.org/presentationml/2006/ole">
            <mc:AlternateContent xmlns:mc="http://schemas.openxmlformats.org/markup-compatibility/2006">
              <mc:Choice xmlns:v="urn:schemas-microsoft-com:vml" Requires="v">
                <p:oleObj spid="_x0000_s22535" name="Equation" r:id="rId6" imgW="393700" imgH="254000" progId="Equation.DSMT4">
                  <p:embed/>
                </p:oleObj>
              </mc:Choice>
              <mc:Fallback>
                <p:oleObj name="Equation" r:id="rId6" imgW="393700" imgH="2540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0120" y="1833610"/>
                        <a:ext cx="657225"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32" name="Object 4"/>
          <p:cNvGraphicFramePr>
            <a:graphicFrameLocks noChangeAspect="1"/>
          </p:cNvGraphicFramePr>
          <p:nvPr/>
        </p:nvGraphicFramePr>
        <p:xfrm>
          <a:off x="5507248" y="2051077"/>
          <a:ext cx="349437" cy="464178"/>
        </p:xfrm>
        <a:graphic>
          <a:graphicData uri="http://schemas.openxmlformats.org/presentationml/2006/ole">
            <mc:AlternateContent xmlns:mc="http://schemas.openxmlformats.org/markup-compatibility/2006">
              <mc:Choice xmlns:v="urn:schemas-microsoft-com:vml" Requires="v">
                <p:oleObj spid="_x0000_s22536" name="Equation" r:id="rId8" imgW="152400" imgH="203200" progId="Equation.DSMT4">
                  <p:embed/>
                </p:oleObj>
              </mc:Choice>
              <mc:Fallback>
                <p:oleObj name="Equation" r:id="rId8" imgW="152400" imgH="2032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7248" y="2051077"/>
                        <a:ext cx="349437" cy="4641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33" name="Object 5"/>
          <p:cNvGraphicFramePr>
            <a:graphicFrameLocks noChangeAspect="1"/>
          </p:cNvGraphicFramePr>
          <p:nvPr/>
        </p:nvGraphicFramePr>
        <p:xfrm>
          <a:off x="8821078" y="6113510"/>
          <a:ext cx="212725" cy="282575"/>
        </p:xfrm>
        <a:graphic>
          <a:graphicData uri="http://schemas.openxmlformats.org/presentationml/2006/ole">
            <mc:AlternateContent xmlns:mc="http://schemas.openxmlformats.org/markup-compatibility/2006">
              <mc:Choice xmlns:v="urn:schemas-microsoft-com:vml" Requires="v">
                <p:oleObj spid="_x0000_s22537" name="Equation" r:id="rId10" imgW="152400" imgH="203200" progId="Equation.DSMT4">
                  <p:embed/>
                </p:oleObj>
              </mc:Choice>
              <mc:Fallback>
                <p:oleObj name="Equation" r:id="rId10" imgW="152400" imgH="2032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1078" y="6113510"/>
                        <a:ext cx="212725" cy="28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 name="Picture 15" descr="Magnus.jpg"/>
          <p:cNvPicPr>
            <a:picLocks noChangeAspect="1"/>
          </p:cNvPicPr>
          <p:nvPr/>
        </p:nvPicPr>
        <p:blipFill>
          <a:blip r:embed="rId12"/>
          <a:stretch>
            <a:fillRect/>
          </a:stretch>
        </p:blipFill>
        <p:spPr>
          <a:xfrm rot="3057183">
            <a:off x="5477924" y="2373076"/>
            <a:ext cx="2533186" cy="3986912"/>
          </a:xfrm>
          <a:prstGeom prst="rect">
            <a:avLst/>
          </a:prstGeom>
        </p:spPr>
      </p:pic>
      <p:sp>
        <p:nvSpPr>
          <p:cNvPr id="29" name="TextBox 28"/>
          <p:cNvSpPr txBox="1">
            <a:spLocks noChangeArrowheads="1"/>
          </p:cNvSpPr>
          <p:nvPr/>
        </p:nvSpPr>
        <p:spPr bwMode="auto">
          <a:xfrm>
            <a:off x="2625921" y="6032548"/>
            <a:ext cx="6309907" cy="369887"/>
          </a:xfrm>
          <a:prstGeom prst="rect">
            <a:avLst/>
          </a:prstGeom>
          <a:noFill/>
          <a:ln w="9525">
            <a:noFill/>
            <a:miter lim="800000"/>
            <a:headEnd/>
            <a:tailEnd/>
          </a:ln>
        </p:spPr>
        <p:txBody>
          <a:bodyPr wrap="square">
            <a:prstTxWarp prst="textNoShape">
              <a:avLst/>
            </a:prstTxWarp>
            <a:spAutoFit/>
          </a:bodyPr>
          <a:lstStyle/>
          <a:p>
            <a:r>
              <a:rPr lang="en-US">
                <a:latin typeface="Calibri" pitchFamily="-109" charset="0"/>
              </a:rPr>
              <a:t>•	Un filamento anti-dinamo (</a:t>
            </a:r>
            <a:r>
              <a:rPr lang="el-GR" i="1">
                <a:latin typeface="Calibri" pitchFamily="-109" charset="0"/>
              </a:rPr>
              <a:t>α</a:t>
            </a:r>
            <a:r>
              <a:rPr lang="en-US" i="1">
                <a:latin typeface="Calibri" pitchFamily="-109" charset="0"/>
              </a:rPr>
              <a:t>&lt;0</a:t>
            </a:r>
            <a:r>
              <a:rPr lang="en-US">
                <a:latin typeface="Calibri" pitchFamily="-109" charset="0"/>
              </a:rPr>
              <a:t>) non ha invece nessuna scala </a:t>
            </a:r>
          </a:p>
        </p:txBody>
      </p:sp>
      <p:pic>
        <p:nvPicPr>
          <p:cNvPr id="30" name="P 7"/>
          <p:cNvPicPr>
            <a:picLocks noChangeAspect="1" noChangeArrowheads="1"/>
          </p:cNvPicPr>
          <p:nvPr/>
        </p:nvPicPr>
        <p:blipFill>
          <a:blip r:embed="rId13"/>
          <a:srcRect/>
          <a:stretch>
            <a:fillRect/>
          </a:stretch>
        </p:blipFill>
        <p:spPr bwMode="auto">
          <a:xfrm>
            <a:off x="6316346" y="22476"/>
            <a:ext cx="2695575" cy="2698750"/>
          </a:xfrm>
          <a:prstGeom prst="rect">
            <a:avLst/>
          </a:prstGeom>
          <a:noFill/>
          <a:ln w="9525">
            <a:noFill/>
            <a:miter lim="800000"/>
            <a:headEnd/>
            <a:tailEnd/>
          </a:ln>
        </p:spPr>
      </p:pic>
      <p:sp>
        <p:nvSpPr>
          <p:cNvPr id="31" name="Curved Up Arrow 30"/>
          <p:cNvSpPr/>
          <p:nvPr/>
        </p:nvSpPr>
        <p:spPr>
          <a:xfrm>
            <a:off x="6414878" y="1432827"/>
            <a:ext cx="2695575" cy="518583"/>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Curved Up Arrow 31"/>
          <p:cNvSpPr/>
          <p:nvPr/>
        </p:nvSpPr>
        <p:spPr>
          <a:xfrm rot="1846248" flipV="1">
            <a:off x="8009754" y="1182093"/>
            <a:ext cx="279294" cy="70862"/>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Curved Up Arrow 32"/>
          <p:cNvSpPr/>
          <p:nvPr/>
        </p:nvSpPr>
        <p:spPr>
          <a:xfrm rot="1846248" flipV="1">
            <a:off x="7592478" y="1510064"/>
            <a:ext cx="331818" cy="10069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Curved Up Arrow 33"/>
          <p:cNvSpPr/>
          <p:nvPr/>
        </p:nvSpPr>
        <p:spPr>
          <a:xfrm rot="1846248" flipV="1">
            <a:off x="7654755" y="2216270"/>
            <a:ext cx="149628" cy="7303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Curved Up Arrow 34"/>
          <p:cNvSpPr/>
          <p:nvPr/>
        </p:nvSpPr>
        <p:spPr>
          <a:xfrm rot="1846248" flipV="1">
            <a:off x="7073639" y="1974506"/>
            <a:ext cx="149628" cy="73031"/>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Curved Up Arrow 35"/>
          <p:cNvSpPr/>
          <p:nvPr/>
        </p:nvSpPr>
        <p:spPr>
          <a:xfrm rot="1846248" flipV="1">
            <a:off x="8269936" y="1750237"/>
            <a:ext cx="248496" cy="141383"/>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Curved Up Arrow 36"/>
          <p:cNvSpPr/>
          <p:nvPr/>
        </p:nvSpPr>
        <p:spPr>
          <a:xfrm rot="1846248" flipV="1">
            <a:off x="8698047" y="1374348"/>
            <a:ext cx="250904" cy="13135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Curved Up Arrow 37"/>
          <p:cNvSpPr/>
          <p:nvPr/>
        </p:nvSpPr>
        <p:spPr>
          <a:xfrm rot="1846248" flipV="1">
            <a:off x="8392062" y="863686"/>
            <a:ext cx="279294" cy="70862"/>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22187" y="6450252"/>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
        <p:nvSpPr>
          <p:cNvPr id="21" name="TextBox 20"/>
          <p:cNvSpPr txBox="1"/>
          <p:nvPr/>
        </p:nvSpPr>
        <p:spPr>
          <a:xfrm>
            <a:off x="4432157" y="2698750"/>
            <a:ext cx="1501019" cy="584776"/>
          </a:xfrm>
          <a:prstGeom prst="rect">
            <a:avLst/>
          </a:prstGeom>
          <a:noFill/>
        </p:spPr>
        <p:txBody>
          <a:bodyPr wrap="none" rtlCol="0">
            <a:spAutoFit/>
          </a:bodyPr>
          <a:lstStyle/>
          <a:p>
            <a:r>
              <a:rPr lang="en-US" sz="1600" i="1">
                <a:latin typeface="+mn-lt"/>
              </a:rPr>
              <a:t>…aggiungendo</a:t>
            </a:r>
          </a:p>
          <a:p>
            <a:r>
              <a:rPr lang="en-US" sz="1600" i="1">
                <a:latin typeface="+mn-lt"/>
              </a:rPr>
              <a:t>l’anti-buoyancy</a:t>
            </a:r>
          </a:p>
        </p:txBody>
      </p:sp>
      <p:cxnSp>
        <p:nvCxnSpPr>
          <p:cNvPr id="23" name="Straight Arrow Connector 22"/>
          <p:cNvCxnSpPr/>
          <p:nvPr/>
        </p:nvCxnSpPr>
        <p:spPr>
          <a:xfrm>
            <a:off x="4432157" y="3415998"/>
            <a:ext cx="142452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TextBox 3"/>
          <p:cNvSpPr txBox="1">
            <a:spLocks noChangeArrowheads="1"/>
          </p:cNvSpPr>
          <p:nvPr/>
        </p:nvSpPr>
        <p:spPr bwMode="auto">
          <a:xfrm>
            <a:off x="265113" y="520700"/>
            <a:ext cx="5807075" cy="1477328"/>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 La corrente interna al filamento non viene trasportata da un movimento di flusso magnetico, ma e’ un effetto dinamo: una corrente consente il bilancio meccanico del filamento</a:t>
            </a:r>
          </a:p>
          <a:p>
            <a:r>
              <a:rPr lang="en-US">
                <a:latin typeface="Calibri" pitchFamily="-109" charset="0"/>
              </a:rPr>
              <a:t>• La corrente si chiude poi sul lato interno del toro, tramite     </a:t>
            </a:r>
          </a:p>
          <a:p>
            <a:r>
              <a:rPr lang="en-US">
                <a:latin typeface="Calibri" pitchFamily="-109" charset="0"/>
              </a:rPr>
              <a:t>elettroni che fluiscono nel campo ergodico </a:t>
            </a:r>
          </a:p>
        </p:txBody>
      </p:sp>
      <p:pic>
        <p:nvPicPr>
          <p:cNvPr id="23560" name="Picture 10" descr="FigAdd.jpg"/>
          <p:cNvPicPr>
            <a:picLocks noChangeAspect="1"/>
          </p:cNvPicPr>
          <p:nvPr/>
        </p:nvPicPr>
        <p:blipFill>
          <a:blip r:embed="rId3"/>
          <a:srcRect/>
          <a:stretch>
            <a:fillRect/>
          </a:stretch>
        </p:blipFill>
        <p:spPr bwMode="auto">
          <a:xfrm>
            <a:off x="6072188" y="404813"/>
            <a:ext cx="2133600" cy="2557462"/>
          </a:xfrm>
          <a:prstGeom prst="rect">
            <a:avLst/>
          </a:prstGeom>
          <a:noFill/>
          <a:ln w="9525">
            <a:noFill/>
            <a:miter lim="800000"/>
            <a:headEnd/>
            <a:tailEnd/>
          </a:ln>
        </p:spPr>
      </p:pic>
      <p:sp>
        <p:nvSpPr>
          <p:cNvPr id="23561" name="TextBox 6"/>
          <p:cNvSpPr txBox="1">
            <a:spLocks noChangeArrowheads="1"/>
          </p:cNvSpPr>
          <p:nvPr/>
        </p:nvSpPr>
        <p:spPr bwMode="auto">
          <a:xfrm>
            <a:off x="600075" y="2959100"/>
            <a:ext cx="7591425" cy="3140075"/>
          </a:xfrm>
          <a:prstGeom prst="rect">
            <a:avLst/>
          </a:prstGeom>
          <a:noFill/>
          <a:ln w="9525">
            <a:noFill/>
            <a:miter lim="800000"/>
            <a:headEnd/>
            <a:tailEnd/>
          </a:ln>
        </p:spPr>
        <p:txBody>
          <a:bodyPr wrap="none">
            <a:prstTxWarp prst="textNoShape">
              <a:avLst/>
            </a:prstTxWarp>
            <a:spAutoFit/>
          </a:bodyPr>
          <a:lstStyle/>
          <a:p>
            <a:r>
              <a:rPr lang="en-US">
                <a:latin typeface="Calibri" pitchFamily="-109" charset="0"/>
              </a:rPr>
              <a:t>Molto piu’ importante dovrebbe essere la viscosita’, che probabilmente detta</a:t>
            </a:r>
          </a:p>
          <a:p>
            <a:r>
              <a:rPr lang="en-US">
                <a:latin typeface="Calibri" pitchFamily="-109" charset="0"/>
              </a:rPr>
              <a:t>il numero dei filamenti e l’ andamento della rotazione nel filamento per</a:t>
            </a:r>
          </a:p>
          <a:p>
            <a:r>
              <a:rPr lang="en-US">
                <a:latin typeface="Calibri" pitchFamily="-109" charset="0"/>
              </a:rPr>
              <a:t>distanze dall’asse maggiori di     :                   e’ stato (per ora) usato con </a:t>
            </a:r>
            <a:r>
              <a:rPr lang="en-US" i="1">
                <a:latin typeface="Calibri" pitchFamily="-109" charset="0"/>
              </a:rPr>
              <a:t>N=2-3</a:t>
            </a:r>
          </a:p>
          <a:p>
            <a:r>
              <a:rPr lang="en-US">
                <a:latin typeface="Calibri" pitchFamily="-109" charset="0"/>
              </a:rPr>
              <a:t>Si ottiene per il raggio di ogni filamento:</a:t>
            </a:r>
          </a:p>
          <a:p>
            <a:endParaRPr lang="en-US">
              <a:latin typeface="Calibri" pitchFamily="-109" charset="0"/>
            </a:endParaRPr>
          </a:p>
          <a:p>
            <a:endParaRPr lang="en-US">
              <a:latin typeface="Calibri" pitchFamily="-109" charset="0"/>
            </a:endParaRPr>
          </a:p>
          <a:p>
            <a:endParaRPr lang="en-US">
              <a:latin typeface="Calibri" pitchFamily="-109" charset="0"/>
            </a:endParaRPr>
          </a:p>
          <a:p>
            <a:endParaRPr lang="en-US">
              <a:latin typeface="Calibri" pitchFamily="-109" charset="0"/>
            </a:endParaRPr>
          </a:p>
          <a:p>
            <a:endParaRPr lang="en-US">
              <a:latin typeface="Calibri" pitchFamily="-109" charset="0"/>
            </a:endParaRPr>
          </a:p>
          <a:p>
            <a:r>
              <a:rPr lang="en-US">
                <a:latin typeface="Calibri" pitchFamily="-109" charset="0"/>
              </a:rPr>
              <a:t>ove </a:t>
            </a:r>
            <a:r>
              <a:rPr lang="en-US" i="1">
                <a:latin typeface="Calibri" pitchFamily="-109" charset="0"/>
              </a:rPr>
              <a:t>B</a:t>
            </a:r>
            <a:r>
              <a:rPr lang="en-US" i="1" baseline="-25000">
                <a:latin typeface="Calibri" pitchFamily="-109" charset="0"/>
              </a:rPr>
              <a:t>eq</a:t>
            </a:r>
            <a:r>
              <a:rPr lang="en-US">
                <a:latin typeface="Calibri" pitchFamily="-109" charset="0"/>
              </a:rPr>
              <a:t> e’ il campo sull’equatore (</a:t>
            </a:r>
            <a:r>
              <a:rPr lang="en-US" i="1">
                <a:latin typeface="Calibri" pitchFamily="-109" charset="0"/>
              </a:rPr>
              <a:t>R=R</a:t>
            </a:r>
            <a:r>
              <a:rPr lang="en-US" i="1" baseline="-25000">
                <a:latin typeface="Calibri" pitchFamily="-109" charset="0"/>
              </a:rPr>
              <a:t>eq</a:t>
            </a:r>
            <a:r>
              <a:rPr lang="en-US">
                <a:latin typeface="Calibri" pitchFamily="-109" charset="0"/>
              </a:rPr>
              <a:t>) e  </a:t>
            </a:r>
            <a:r>
              <a:rPr lang="el-GR" i="1">
                <a:latin typeface="Calibri" pitchFamily="-109" charset="0"/>
              </a:rPr>
              <a:t>ρ</a:t>
            </a:r>
            <a:r>
              <a:rPr lang="en-US" i="1" baseline="-25000">
                <a:latin typeface="Calibri" pitchFamily="-109" charset="0"/>
              </a:rPr>
              <a:t>fil</a:t>
            </a:r>
            <a:r>
              <a:rPr lang="en-US">
                <a:latin typeface="Calibri" pitchFamily="-109" charset="0"/>
              </a:rPr>
              <a:t> la densita’ di massa </a:t>
            </a:r>
          </a:p>
          <a:p>
            <a:r>
              <a:rPr lang="en-US">
                <a:latin typeface="Calibri" pitchFamily="-109" charset="0"/>
              </a:rPr>
              <a:t>Per MAST si ottiene (per </a:t>
            </a:r>
            <a:r>
              <a:rPr lang="en-US" i="1">
                <a:latin typeface="Calibri" pitchFamily="-109" charset="0"/>
              </a:rPr>
              <a:t>N=2-3</a:t>
            </a:r>
            <a:r>
              <a:rPr lang="en-US">
                <a:latin typeface="Calibri" pitchFamily="-109" charset="0"/>
              </a:rPr>
              <a:t>)      </a:t>
            </a:r>
            <a:r>
              <a:rPr lang="en-US" i="1">
                <a:latin typeface="Calibri" pitchFamily="-109" charset="0"/>
              </a:rPr>
              <a:t>=2.8-1.8 cm </a:t>
            </a:r>
            <a:r>
              <a:rPr lang="en-US">
                <a:latin typeface="Calibri" pitchFamily="-109" charset="0"/>
              </a:rPr>
              <a:t>in buon accordo con      </a:t>
            </a:r>
            <a:r>
              <a:rPr lang="en-US" i="1">
                <a:latin typeface="Calibri" pitchFamily="-109" charset="0"/>
              </a:rPr>
              <a:t>=2.5 cm </a:t>
            </a:r>
          </a:p>
        </p:txBody>
      </p:sp>
      <p:graphicFrame>
        <p:nvGraphicFramePr>
          <p:cNvPr id="23554" name="Object 2"/>
          <p:cNvGraphicFramePr>
            <a:graphicFrameLocks noChangeAspect="1"/>
          </p:cNvGraphicFramePr>
          <p:nvPr/>
        </p:nvGraphicFramePr>
        <p:xfrm>
          <a:off x="3463925" y="3589338"/>
          <a:ext cx="212725" cy="282575"/>
        </p:xfrm>
        <a:graphic>
          <a:graphicData uri="http://schemas.openxmlformats.org/presentationml/2006/ole">
            <mc:AlternateContent xmlns:mc="http://schemas.openxmlformats.org/markup-compatibility/2006">
              <mc:Choice xmlns:v="urn:schemas-microsoft-com:vml" Requires="v">
                <p:oleObj spid="_x0000_s23559" name="Equation" r:id="rId4" imgW="152400" imgH="203200" progId="Equation.DSMT4">
                  <p:embed/>
                </p:oleObj>
              </mc:Choice>
              <mc:Fallback>
                <p:oleObj name="Equation" r:id="rId4" imgW="152400" imgH="2032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925" y="3589338"/>
                        <a:ext cx="212725" cy="28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5" name="Object 3"/>
          <p:cNvGraphicFramePr>
            <a:graphicFrameLocks noChangeAspect="1"/>
          </p:cNvGraphicFramePr>
          <p:nvPr/>
        </p:nvGraphicFramePr>
        <p:xfrm>
          <a:off x="3806825" y="3473450"/>
          <a:ext cx="858838" cy="428625"/>
        </p:xfrm>
        <a:graphic>
          <a:graphicData uri="http://schemas.openxmlformats.org/presentationml/2006/ole">
            <mc:AlternateContent xmlns:mc="http://schemas.openxmlformats.org/markup-compatibility/2006">
              <mc:Choice xmlns:v="urn:schemas-microsoft-com:vml" Requires="v">
                <p:oleObj spid="_x0000_s23560" name="Equation" r:id="rId6" imgW="635000" imgH="317500" progId="Equation.DSMT4">
                  <p:embed/>
                </p:oleObj>
              </mc:Choice>
              <mc:Fallback>
                <p:oleObj name="Equation" r:id="rId6" imgW="635000" imgH="3175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6825" y="3473450"/>
                        <a:ext cx="858838"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3556" name="Object 4"/>
          <p:cNvGraphicFramePr>
            <a:graphicFrameLocks noChangeAspect="1"/>
          </p:cNvGraphicFramePr>
          <p:nvPr/>
        </p:nvGraphicFramePr>
        <p:xfrm>
          <a:off x="2490788" y="4229100"/>
          <a:ext cx="3659187" cy="1174750"/>
        </p:xfrm>
        <a:graphic>
          <a:graphicData uri="http://schemas.openxmlformats.org/presentationml/2006/ole">
            <mc:AlternateContent xmlns:mc="http://schemas.openxmlformats.org/markup-compatibility/2006">
              <mc:Choice xmlns:v="urn:schemas-microsoft-com:vml" Requires="v">
                <p:oleObj spid="_x0000_s23561" name="Equation" r:id="rId8" imgW="2413000" imgH="774700" progId="Equation.DSMT4">
                  <p:embed/>
                </p:oleObj>
              </mc:Choice>
              <mc:Fallback>
                <p:oleObj name="Equation" r:id="rId8" imgW="2413000" imgH="7747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0788" y="4229100"/>
                        <a:ext cx="3659187" cy="117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cxnSp>
        <p:nvCxnSpPr>
          <p:cNvPr id="12" name="Straight Arrow Connector 11"/>
          <p:cNvCxnSpPr/>
          <p:nvPr/>
        </p:nvCxnSpPr>
        <p:spPr>
          <a:xfrm flipV="1">
            <a:off x="4411283" y="1515051"/>
            <a:ext cx="1974850" cy="4508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a:off x="2699958" y="1965904"/>
            <a:ext cx="1711326" cy="1"/>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3557" name="Object 5"/>
          <p:cNvGraphicFramePr>
            <a:graphicFrameLocks noChangeAspect="1"/>
          </p:cNvGraphicFramePr>
          <p:nvPr/>
        </p:nvGraphicFramePr>
        <p:xfrm>
          <a:off x="3722688" y="5770563"/>
          <a:ext cx="212725" cy="282575"/>
        </p:xfrm>
        <a:graphic>
          <a:graphicData uri="http://schemas.openxmlformats.org/presentationml/2006/ole">
            <mc:AlternateContent xmlns:mc="http://schemas.openxmlformats.org/markup-compatibility/2006">
              <mc:Choice xmlns:v="urn:schemas-microsoft-com:vml" Requires="v">
                <p:oleObj spid="_x0000_s23562" name="Equation" r:id="rId10" imgW="152400" imgH="203200" progId="Equation.DSMT4">
                  <p:embed/>
                </p:oleObj>
              </mc:Choice>
              <mc:Fallback>
                <p:oleObj name="Equation" r:id="rId10" imgW="152400" imgH="203200" progId="Equation.DSMT4">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688" y="5770563"/>
                        <a:ext cx="212725" cy="28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8" name="Object 6"/>
          <p:cNvGraphicFramePr>
            <a:graphicFrameLocks noChangeAspect="1"/>
          </p:cNvGraphicFramePr>
          <p:nvPr/>
        </p:nvGraphicFramePr>
        <p:xfrm>
          <a:off x="7054850" y="5781675"/>
          <a:ext cx="212725" cy="282575"/>
        </p:xfrm>
        <a:graphic>
          <a:graphicData uri="http://schemas.openxmlformats.org/presentationml/2006/ole">
            <mc:AlternateContent xmlns:mc="http://schemas.openxmlformats.org/markup-compatibility/2006">
              <mc:Choice xmlns:v="urn:schemas-microsoft-com:vml" Requires="v">
                <p:oleObj spid="_x0000_s23563" name="Equation" r:id="rId11" imgW="152400" imgH="203200" progId="Equation.DSMT4">
                  <p:embed/>
                </p:oleObj>
              </mc:Choice>
              <mc:Fallback>
                <p:oleObj name="Equation" r:id="rId11" imgW="152400" imgH="203200" progId="Equation.DSMT4">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4850" y="5781675"/>
                        <a:ext cx="212725" cy="28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6575545" y="6449963"/>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9" name="Rectangle 3"/>
          <p:cNvSpPr>
            <a:spLocks noChangeArrowheads="1"/>
          </p:cNvSpPr>
          <p:nvPr/>
        </p:nvSpPr>
        <p:spPr bwMode="auto">
          <a:xfrm>
            <a:off x="619125" y="438150"/>
            <a:ext cx="7967663" cy="2032000"/>
          </a:xfrm>
          <a:prstGeom prst="rect">
            <a:avLst/>
          </a:prstGeom>
          <a:noFill/>
          <a:ln w="9525">
            <a:noFill/>
            <a:miter lim="800000"/>
            <a:headEnd/>
            <a:tailEnd/>
          </a:ln>
        </p:spPr>
        <p:txBody>
          <a:bodyPr wrap="none">
            <a:prstTxWarp prst="textNoShape">
              <a:avLst/>
            </a:prstTxWarp>
            <a:spAutoFit/>
          </a:bodyPr>
          <a:lstStyle/>
          <a:p>
            <a:r>
              <a:rPr lang="en-US">
                <a:latin typeface="Calibri" pitchFamily="-109" charset="0"/>
              </a:rPr>
              <a:t>Ma su MAST si e’ utilizzato il dato sperimentale </a:t>
            </a:r>
            <a:r>
              <a:rPr lang="en-US" i="1">
                <a:latin typeface="Calibri" pitchFamily="-109" charset="0"/>
              </a:rPr>
              <a:t>I</a:t>
            </a:r>
            <a:r>
              <a:rPr lang="en-US" i="1" baseline="-25000">
                <a:latin typeface="Calibri" pitchFamily="-109" charset="0"/>
              </a:rPr>
              <a:t>fil</a:t>
            </a:r>
            <a:r>
              <a:rPr lang="en-US" i="1">
                <a:latin typeface="Calibri" pitchFamily="-109" charset="0"/>
              </a:rPr>
              <a:t>≈200 A</a:t>
            </a:r>
            <a:r>
              <a:rPr lang="en-US">
                <a:latin typeface="Calibri" pitchFamily="-109" charset="0"/>
              </a:rPr>
              <a:t>, ovvero  </a:t>
            </a:r>
            <a:r>
              <a:rPr lang="el-GR" i="1">
                <a:latin typeface="Calibri" pitchFamily="-109" charset="0"/>
              </a:rPr>
              <a:t>σα≈</a:t>
            </a:r>
            <a:r>
              <a:rPr lang="en-US" i="1">
                <a:latin typeface="Calibri" pitchFamily="-109" charset="0"/>
              </a:rPr>
              <a:t>+0.5</a:t>
            </a:r>
          </a:p>
          <a:p>
            <a:r>
              <a:rPr lang="en-US">
                <a:latin typeface="Calibri" pitchFamily="-109" charset="0"/>
              </a:rPr>
              <a:t>Per generalizzare serve una prescrizione su </a:t>
            </a:r>
            <a:r>
              <a:rPr lang="el-GR" i="1">
                <a:latin typeface="Calibri" pitchFamily="-109" charset="0"/>
              </a:rPr>
              <a:t>σα</a:t>
            </a:r>
            <a:r>
              <a:rPr lang="en-US">
                <a:latin typeface="Calibri" pitchFamily="-109" charset="0"/>
              </a:rPr>
              <a:t> [rad/m]    … </a:t>
            </a:r>
          </a:p>
          <a:p>
            <a:endParaRPr lang="en-US">
              <a:latin typeface="Calibri" pitchFamily="-109" charset="0"/>
            </a:endParaRPr>
          </a:p>
          <a:p>
            <a:r>
              <a:rPr lang="en-US">
                <a:latin typeface="Calibri" pitchFamily="-109" charset="0"/>
              </a:rPr>
              <a:t>Una condizione simmetria  non-esatta lungo il filamento ovvero un disallineamento</a:t>
            </a:r>
          </a:p>
          <a:p>
            <a:r>
              <a:rPr lang="en-US">
                <a:latin typeface="Calibri" pitchFamily="-109" charset="0"/>
              </a:rPr>
              <a:t>periodico tra              e      , se riferita al piedestallo fornisce:</a:t>
            </a:r>
          </a:p>
          <a:p>
            <a:endParaRPr lang="en-US">
              <a:latin typeface="Calibri" pitchFamily="-109" charset="0"/>
            </a:endParaRPr>
          </a:p>
          <a:p>
            <a:r>
              <a:rPr lang="en-US">
                <a:latin typeface="Calibri" pitchFamily="-109" charset="0"/>
              </a:rPr>
              <a:t>Usando </a:t>
            </a:r>
            <a:r>
              <a:rPr lang="en-US" i="1">
                <a:latin typeface="Calibri" pitchFamily="-109" charset="0"/>
              </a:rPr>
              <a:t>q</a:t>
            </a:r>
            <a:r>
              <a:rPr lang="en-US" i="1" baseline="-25000">
                <a:latin typeface="Calibri" pitchFamily="-109" charset="0"/>
              </a:rPr>
              <a:t>Pedestal</a:t>
            </a:r>
            <a:r>
              <a:rPr lang="en-US" i="1">
                <a:latin typeface="Calibri" pitchFamily="-109" charset="0"/>
              </a:rPr>
              <a:t> =5</a:t>
            </a:r>
            <a:r>
              <a:rPr lang="en-US">
                <a:latin typeface="Calibri" pitchFamily="-109" charset="0"/>
              </a:rPr>
              <a:t>, </a:t>
            </a:r>
            <a:r>
              <a:rPr lang="en-US" i="1">
                <a:latin typeface="Calibri" pitchFamily="-109" charset="0"/>
              </a:rPr>
              <a:t>N=2</a:t>
            </a:r>
            <a:r>
              <a:rPr lang="en-US">
                <a:latin typeface="Calibri" pitchFamily="-109" charset="0"/>
              </a:rPr>
              <a:t> per la velocita’                  e                                  si ottengono:</a:t>
            </a:r>
          </a:p>
        </p:txBody>
      </p:sp>
      <p:graphicFrame>
        <p:nvGraphicFramePr>
          <p:cNvPr id="24578" name="Object 2"/>
          <p:cNvGraphicFramePr>
            <a:graphicFrameLocks noChangeAspect="1"/>
          </p:cNvGraphicFramePr>
          <p:nvPr/>
        </p:nvGraphicFramePr>
        <p:xfrm>
          <a:off x="6138863" y="750888"/>
          <a:ext cx="1570037" cy="360362"/>
        </p:xfrm>
        <a:graphic>
          <a:graphicData uri="http://schemas.openxmlformats.org/presentationml/2006/ole">
            <mc:AlternateContent xmlns:mc="http://schemas.openxmlformats.org/markup-compatibility/2006">
              <mc:Choice xmlns:v="urn:schemas-microsoft-com:vml" Requires="v">
                <p:oleObj spid="_x0000_s24589" name="Equation" r:id="rId3" imgW="1219200" imgH="279400" progId="Equation.DSMT4">
                  <p:embed/>
                </p:oleObj>
              </mc:Choice>
              <mc:Fallback>
                <p:oleObj name="Equation" r:id="rId3" imgW="1219200" imgH="2794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863" y="750888"/>
                        <a:ext cx="1570037" cy="36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4579" name="Object 3"/>
          <p:cNvGraphicFramePr>
            <a:graphicFrameLocks noChangeAspect="1"/>
          </p:cNvGraphicFramePr>
          <p:nvPr/>
        </p:nvGraphicFramePr>
        <p:xfrm>
          <a:off x="2053074" y="1594177"/>
          <a:ext cx="563562" cy="358775"/>
        </p:xfrm>
        <a:graphic>
          <a:graphicData uri="http://schemas.openxmlformats.org/presentationml/2006/ole">
            <mc:AlternateContent xmlns:mc="http://schemas.openxmlformats.org/markup-compatibility/2006">
              <mc:Choice xmlns:v="urn:schemas-microsoft-com:vml" Requires="v">
                <p:oleObj spid="_x0000_s24590" name="Equation" r:id="rId5" imgW="419100" imgH="266700" progId="Equation.DSMT4">
                  <p:embed/>
                </p:oleObj>
              </mc:Choice>
              <mc:Fallback>
                <p:oleObj name="Equation" r:id="rId5" imgW="419100" imgH="2667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3074" y="1594177"/>
                        <a:ext cx="563562" cy="35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4580" name="Object 4"/>
          <p:cNvGraphicFramePr>
            <a:graphicFrameLocks noChangeAspect="1"/>
          </p:cNvGraphicFramePr>
          <p:nvPr/>
        </p:nvGraphicFramePr>
        <p:xfrm>
          <a:off x="2820988" y="1574964"/>
          <a:ext cx="228600" cy="263525"/>
        </p:xfrm>
        <a:graphic>
          <a:graphicData uri="http://schemas.openxmlformats.org/presentationml/2006/ole">
            <mc:AlternateContent xmlns:mc="http://schemas.openxmlformats.org/markup-compatibility/2006">
              <mc:Choice xmlns:v="urn:schemas-microsoft-com:vml" Requires="v">
                <p:oleObj spid="_x0000_s24591" name="Equation" r:id="rId7" imgW="165100" imgH="190500" progId="Equation.DSMT4">
                  <p:embed/>
                </p:oleObj>
              </mc:Choice>
              <mc:Fallback>
                <p:oleObj name="Equation" r:id="rId7" imgW="165100" imgH="1905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0988" y="1574964"/>
                        <a:ext cx="228600"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1" name="Object 5"/>
          <p:cNvGraphicFramePr>
            <a:graphicFrameLocks noChangeAspect="1"/>
          </p:cNvGraphicFramePr>
          <p:nvPr/>
        </p:nvGraphicFramePr>
        <p:xfrm>
          <a:off x="6276975" y="1562100"/>
          <a:ext cx="1709738" cy="365125"/>
        </p:xfrm>
        <a:graphic>
          <a:graphicData uri="http://schemas.openxmlformats.org/presentationml/2006/ole">
            <mc:AlternateContent xmlns:mc="http://schemas.openxmlformats.org/markup-compatibility/2006">
              <mc:Choice xmlns:v="urn:schemas-microsoft-com:vml" Requires="v">
                <p:oleObj spid="_x0000_s24592" name="Equation" r:id="rId9" imgW="1130300" imgH="241300" progId="Equation.DSMT4">
                  <p:embed/>
                </p:oleObj>
              </mc:Choice>
              <mc:Fallback>
                <p:oleObj name="Equation" r:id="rId9" imgW="1130300" imgH="2413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6975" y="1562100"/>
                        <a:ext cx="1709738"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2" name="Object 6"/>
          <p:cNvGraphicFramePr>
            <a:graphicFrameLocks noChangeAspect="1"/>
          </p:cNvGraphicFramePr>
          <p:nvPr/>
        </p:nvGraphicFramePr>
        <p:xfrm>
          <a:off x="4323363" y="2055813"/>
          <a:ext cx="858838" cy="428625"/>
        </p:xfrm>
        <a:graphic>
          <a:graphicData uri="http://schemas.openxmlformats.org/presentationml/2006/ole">
            <mc:AlternateContent xmlns:mc="http://schemas.openxmlformats.org/markup-compatibility/2006">
              <mc:Choice xmlns:v="urn:schemas-microsoft-com:vml" Requires="v">
                <p:oleObj spid="_x0000_s24593" name="Equation" r:id="rId11" imgW="635000" imgH="317500" progId="Equation.DSMT4">
                  <p:embed/>
                </p:oleObj>
              </mc:Choice>
              <mc:Fallback>
                <p:oleObj name="Equation" r:id="rId11" imgW="635000" imgH="3175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3363" y="2055813"/>
                        <a:ext cx="858838"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4583" name="Object 7"/>
          <p:cNvGraphicFramePr>
            <a:graphicFrameLocks noChangeAspect="1"/>
          </p:cNvGraphicFramePr>
          <p:nvPr/>
        </p:nvGraphicFramePr>
        <p:xfrm>
          <a:off x="5413375" y="2055813"/>
          <a:ext cx="1519238" cy="525462"/>
        </p:xfrm>
        <a:graphic>
          <a:graphicData uri="http://schemas.openxmlformats.org/presentationml/2006/ole">
            <mc:AlternateContent xmlns:mc="http://schemas.openxmlformats.org/markup-compatibility/2006">
              <mc:Choice xmlns:v="urn:schemas-microsoft-com:vml" Requires="v">
                <p:oleObj spid="_x0000_s24594" name="Equation" r:id="rId13" imgW="1104900" imgH="381000" progId="Equation.DSMT4">
                  <p:embed/>
                </p:oleObj>
              </mc:Choice>
              <mc:Fallback>
                <p:oleObj name="Equation" r:id="rId13" imgW="1104900" imgH="3810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3375" y="2055813"/>
                        <a:ext cx="1519238" cy="52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4584" name="Object 8"/>
          <p:cNvGraphicFramePr>
            <a:graphicFrameLocks noChangeAspect="1"/>
          </p:cNvGraphicFramePr>
          <p:nvPr/>
        </p:nvGraphicFramePr>
        <p:xfrm>
          <a:off x="393700" y="2863850"/>
          <a:ext cx="4375150" cy="1066800"/>
        </p:xfrm>
        <a:graphic>
          <a:graphicData uri="http://schemas.openxmlformats.org/presentationml/2006/ole">
            <mc:AlternateContent xmlns:mc="http://schemas.openxmlformats.org/markup-compatibility/2006">
              <mc:Choice xmlns:v="urn:schemas-microsoft-com:vml" Requires="v">
                <p:oleObj spid="_x0000_s24595" name="Equation" r:id="rId15" imgW="3644900" imgH="889000" progId="Equation.DSMT4">
                  <p:embed/>
                </p:oleObj>
              </mc:Choice>
              <mc:Fallback>
                <p:oleObj name="Equation" r:id="rId15" imgW="3644900" imgH="8890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700" y="2863850"/>
                        <a:ext cx="43751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4585" name="Object 9"/>
          <p:cNvGraphicFramePr>
            <a:graphicFrameLocks noChangeAspect="1"/>
          </p:cNvGraphicFramePr>
          <p:nvPr/>
        </p:nvGraphicFramePr>
        <p:xfrm>
          <a:off x="409575" y="4076700"/>
          <a:ext cx="4389438" cy="1052513"/>
        </p:xfrm>
        <a:graphic>
          <a:graphicData uri="http://schemas.openxmlformats.org/presentationml/2006/ole">
            <mc:AlternateContent xmlns:mc="http://schemas.openxmlformats.org/markup-compatibility/2006">
              <mc:Choice xmlns:v="urn:schemas-microsoft-com:vml" Requires="v">
                <p:oleObj spid="_x0000_s24596" name="Equation" r:id="rId17" imgW="3708400" imgH="889000" progId="Equation.DSMT4">
                  <p:embed/>
                </p:oleObj>
              </mc:Choice>
              <mc:Fallback>
                <p:oleObj name="Equation" r:id="rId17" imgW="3708400" imgH="88900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9575" y="4076700"/>
                        <a:ext cx="4389438" cy="105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4586" name="Object 10"/>
          <p:cNvGraphicFramePr>
            <a:graphicFrameLocks noChangeAspect="1"/>
          </p:cNvGraphicFramePr>
          <p:nvPr/>
        </p:nvGraphicFramePr>
        <p:xfrm>
          <a:off x="2401888" y="5541963"/>
          <a:ext cx="1295400" cy="330200"/>
        </p:xfrm>
        <a:graphic>
          <a:graphicData uri="http://schemas.openxmlformats.org/presentationml/2006/ole">
            <mc:AlternateContent xmlns:mc="http://schemas.openxmlformats.org/markup-compatibility/2006">
              <mc:Choice xmlns:v="urn:schemas-microsoft-com:vml" Requires="v">
                <p:oleObj spid="_x0000_s24597" name="Equation" r:id="rId19" imgW="1295400" imgH="330200" progId="Equation.DSMT4">
                  <p:embed/>
                </p:oleObj>
              </mc:Choice>
              <mc:Fallback>
                <p:oleObj name="Equation" r:id="rId19" imgW="1295400" imgH="330200" progId="Equation.DSMT4">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01888" y="5541963"/>
                        <a:ext cx="12954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4587" name="Object 11"/>
          <p:cNvGraphicFramePr>
            <a:graphicFrameLocks noChangeAspect="1"/>
          </p:cNvGraphicFramePr>
          <p:nvPr/>
        </p:nvGraphicFramePr>
        <p:xfrm>
          <a:off x="3214688" y="5872163"/>
          <a:ext cx="1549400" cy="469900"/>
        </p:xfrm>
        <a:graphic>
          <a:graphicData uri="http://schemas.openxmlformats.org/presentationml/2006/ole">
            <mc:AlternateContent xmlns:mc="http://schemas.openxmlformats.org/markup-compatibility/2006">
              <mc:Choice xmlns:v="urn:schemas-microsoft-com:vml" Requires="v">
                <p:oleObj spid="_x0000_s24598" name="Equation" r:id="rId21" imgW="1549400" imgH="469900" progId="Equation.DSMT4">
                  <p:embed/>
                </p:oleObj>
              </mc:Choice>
              <mc:Fallback>
                <p:oleObj name="Equation" r:id="rId21" imgW="1549400" imgH="469900" progId="Equation.DSMT4">
                  <p:embed/>
                  <p:pic>
                    <p:nvPicPr>
                      <p:cNvPr id="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14688" y="5872163"/>
                        <a:ext cx="1549400" cy="46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590" name="TextBox 15"/>
          <p:cNvSpPr txBox="1">
            <a:spLocks noChangeArrowheads="1"/>
          </p:cNvSpPr>
          <p:nvPr/>
        </p:nvSpPr>
        <p:spPr bwMode="auto">
          <a:xfrm>
            <a:off x="5099050" y="3186113"/>
            <a:ext cx="3767138" cy="1847850"/>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    normalizzata al raggio maggiore </a:t>
            </a:r>
            <a:r>
              <a:rPr lang="en-US" i="1">
                <a:latin typeface="Calibri" pitchFamily="-109" charset="0"/>
              </a:rPr>
              <a:t>R</a:t>
            </a:r>
            <a:r>
              <a:rPr lang="en-US" i="1" baseline="-25000">
                <a:latin typeface="Calibri" pitchFamily="-109" charset="0"/>
              </a:rPr>
              <a:t>0</a:t>
            </a:r>
          </a:p>
          <a:p>
            <a:endParaRPr lang="en-US" i="1" baseline="-25000">
              <a:latin typeface="Calibri" pitchFamily="-109" charset="0"/>
            </a:endParaRPr>
          </a:p>
          <a:p>
            <a:endParaRPr lang="en-US" i="1" baseline="-25000">
              <a:latin typeface="Calibri" pitchFamily="-109" charset="0"/>
            </a:endParaRPr>
          </a:p>
          <a:p>
            <a:endParaRPr lang="en-US" i="1" baseline="-25000">
              <a:latin typeface="Calibri" pitchFamily="-109" charset="0"/>
            </a:endParaRPr>
          </a:p>
          <a:p>
            <a:endParaRPr lang="en-US" i="1" baseline="-25000">
              <a:latin typeface="Calibri" pitchFamily="-109" charset="0"/>
            </a:endParaRPr>
          </a:p>
          <a:p>
            <a:endParaRPr lang="en-US" i="1" baseline="-25000">
              <a:latin typeface="Calibri" pitchFamily="-109" charset="0"/>
            </a:endParaRPr>
          </a:p>
          <a:p>
            <a:r>
              <a:rPr lang="en-US" i="1">
                <a:latin typeface="Calibri" pitchFamily="-109" charset="0"/>
              </a:rPr>
              <a:t>I</a:t>
            </a:r>
            <a:r>
              <a:rPr lang="en-US" i="1" baseline="-25000">
                <a:latin typeface="Calibri" pitchFamily="-109" charset="0"/>
              </a:rPr>
              <a:t>fil</a:t>
            </a:r>
            <a:r>
              <a:rPr lang="en-US">
                <a:latin typeface="Calibri" pitchFamily="-109" charset="0"/>
              </a:rPr>
              <a:t> normalizzata alla corrente totale</a:t>
            </a:r>
          </a:p>
          <a:p>
            <a:r>
              <a:rPr lang="en-US" baseline="-25000">
                <a:latin typeface="Calibri" pitchFamily="-109" charset="0"/>
              </a:rPr>
              <a:t>      </a:t>
            </a:r>
            <a:r>
              <a:rPr lang="en-US">
                <a:latin typeface="Calibri" pitchFamily="-109" charset="0"/>
              </a:rPr>
              <a:t>nel magnete toroidale </a:t>
            </a:r>
            <a:r>
              <a:rPr lang="en-US" i="1">
                <a:latin typeface="Calibri" pitchFamily="-109" charset="0"/>
              </a:rPr>
              <a:t>I</a:t>
            </a:r>
            <a:r>
              <a:rPr lang="en-US" i="1" baseline="-25000">
                <a:latin typeface="Calibri" pitchFamily="-109" charset="0"/>
              </a:rPr>
              <a:t>TF</a:t>
            </a:r>
          </a:p>
        </p:txBody>
      </p:sp>
      <p:graphicFrame>
        <p:nvGraphicFramePr>
          <p:cNvPr id="24588" name="Object 12"/>
          <p:cNvGraphicFramePr>
            <a:graphicFrameLocks noChangeAspect="1"/>
          </p:cNvGraphicFramePr>
          <p:nvPr/>
        </p:nvGraphicFramePr>
        <p:xfrm>
          <a:off x="5191125" y="3267075"/>
          <a:ext cx="212725" cy="282575"/>
        </p:xfrm>
        <a:graphic>
          <a:graphicData uri="http://schemas.openxmlformats.org/presentationml/2006/ole">
            <mc:AlternateContent xmlns:mc="http://schemas.openxmlformats.org/markup-compatibility/2006">
              <mc:Choice xmlns:v="urn:schemas-microsoft-com:vml" Requires="v">
                <p:oleObj spid="_x0000_s24599" name="Equation" r:id="rId23" imgW="152400" imgH="203200" progId="Equation.DSMT4">
                  <p:embed/>
                </p:oleObj>
              </mc:Choice>
              <mc:Fallback>
                <p:oleObj name="Equation" r:id="rId23" imgW="152400" imgH="203200" progId="Equation.DSMT4">
                  <p:embed/>
                  <p:pic>
                    <p:nvPicPr>
                      <p:cNvPr id="0" name="Picture 1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91125" y="3267075"/>
                        <a:ext cx="212725" cy="28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91" name="TextBox 17"/>
          <p:cNvSpPr txBox="1">
            <a:spLocks noChangeArrowheads="1"/>
          </p:cNvSpPr>
          <p:nvPr/>
        </p:nvSpPr>
        <p:spPr bwMode="auto">
          <a:xfrm>
            <a:off x="4945063" y="5518150"/>
            <a:ext cx="4002087" cy="369888"/>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latin typeface="Calibri" pitchFamily="-109" charset="0"/>
              </a:rPr>
              <a:t>beta rotazionale del plasma all’equatore</a:t>
            </a:r>
          </a:p>
        </p:txBody>
      </p:sp>
      <p:sp>
        <p:nvSpPr>
          <p:cNvPr id="24592" name="TextBox 18"/>
          <p:cNvSpPr txBox="1">
            <a:spLocks noChangeArrowheads="1"/>
          </p:cNvSpPr>
          <p:nvPr/>
        </p:nvSpPr>
        <p:spPr bwMode="auto">
          <a:xfrm>
            <a:off x="4941888" y="5915025"/>
            <a:ext cx="3776662" cy="369888"/>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latin typeface="Calibri" pitchFamily="-109" charset="0"/>
              </a:rPr>
              <a:t>beta termico del plasma nel filamento</a:t>
            </a:r>
          </a:p>
        </p:txBody>
      </p:sp>
      <p:cxnSp>
        <p:nvCxnSpPr>
          <p:cNvPr id="21" name="Straight Arrow Connector 20"/>
          <p:cNvCxnSpPr/>
          <p:nvPr/>
        </p:nvCxnSpPr>
        <p:spPr>
          <a:xfrm rot="5400000">
            <a:off x="2693194" y="5161757"/>
            <a:ext cx="484187" cy="228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H="1">
            <a:off x="3717131" y="5452270"/>
            <a:ext cx="739775" cy="9366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595" name="TextBox 23"/>
          <p:cNvSpPr txBox="1">
            <a:spLocks noChangeArrowheads="1"/>
          </p:cNvSpPr>
          <p:nvPr/>
        </p:nvSpPr>
        <p:spPr bwMode="auto">
          <a:xfrm>
            <a:off x="254000" y="5541963"/>
            <a:ext cx="1900238" cy="646112"/>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latin typeface="Calibri" pitchFamily="-109" charset="0"/>
              </a:rPr>
              <a:t>Entrambi prodotti</a:t>
            </a:r>
          </a:p>
          <a:p>
            <a:r>
              <a:rPr lang="en-US" i="1">
                <a:solidFill>
                  <a:srgbClr val="FF0000"/>
                </a:solidFill>
                <a:latin typeface="Calibri" pitchFamily="-109" charset="0"/>
              </a:rPr>
              <a:t>tra due beta</a:t>
            </a:r>
          </a:p>
        </p:txBody>
      </p:sp>
      <p:sp>
        <p:nvSpPr>
          <p:cNvPr id="20" name="TextBox 19"/>
          <p:cNvSpPr txBox="1"/>
          <p:nvPr/>
        </p:nvSpPr>
        <p:spPr>
          <a:xfrm>
            <a:off x="6564306" y="33714"/>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extLst>
              <p:ext uri="{D42A27DB-BD31-4B8C-83A1-F6EECF244321}">
                <p14:modId xmlns:p14="http://schemas.microsoft.com/office/powerpoint/2010/main" val="2031544123"/>
              </p:ext>
            </p:extLst>
          </p:nvPr>
        </p:nvGraphicFramePr>
        <p:xfrm>
          <a:off x="304800" y="522288"/>
          <a:ext cx="8534400" cy="2998787"/>
        </p:xfrm>
        <a:graphic>
          <a:graphicData uri="http://schemas.openxmlformats.org/presentationml/2006/ole">
            <mc:AlternateContent xmlns:mc="http://schemas.openxmlformats.org/markup-compatibility/2006">
              <mc:Choice xmlns:v="urn:schemas-microsoft-com:vml" Requires="v">
                <p:oleObj spid="_x0000_s25606" name="Document" r:id="rId3" imgW="9144000" imgH="3213100" progId="Word.Document.12">
                  <p:link updateAutomatic="1"/>
                </p:oleObj>
              </mc:Choice>
              <mc:Fallback>
                <p:oleObj name="Document" r:id="rId3" imgW="9144000" imgH="32131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22288"/>
                        <a:ext cx="8534400" cy="2998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5606" name="Picture 8" descr="DeltaPerpKirk"/>
          <p:cNvPicPr>
            <a:picLocks noChangeAspect="1"/>
          </p:cNvPicPr>
          <p:nvPr/>
        </p:nvPicPr>
        <p:blipFill>
          <a:blip r:embed="rId5"/>
          <a:srcRect/>
          <a:stretch>
            <a:fillRect/>
          </a:stretch>
        </p:blipFill>
        <p:spPr bwMode="auto">
          <a:xfrm>
            <a:off x="874713" y="3035300"/>
            <a:ext cx="3368675" cy="3746500"/>
          </a:xfrm>
          <a:prstGeom prst="rect">
            <a:avLst/>
          </a:prstGeom>
          <a:noFill/>
          <a:ln w="9525">
            <a:noFill/>
            <a:miter lim="800000"/>
            <a:headEnd/>
            <a:tailEnd/>
          </a:ln>
        </p:spPr>
      </p:pic>
      <p:sp>
        <p:nvSpPr>
          <p:cNvPr id="25607" name="TextBox 9"/>
          <p:cNvSpPr txBox="1">
            <a:spLocks noChangeArrowheads="1"/>
          </p:cNvSpPr>
          <p:nvPr/>
        </p:nvSpPr>
        <p:spPr bwMode="auto">
          <a:xfrm rot="-5400000">
            <a:off x="137319" y="4234657"/>
            <a:ext cx="1050925" cy="369887"/>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observed</a:t>
            </a:r>
          </a:p>
        </p:txBody>
      </p:sp>
      <p:graphicFrame>
        <p:nvGraphicFramePr>
          <p:cNvPr id="25603" name="Object 3"/>
          <p:cNvGraphicFramePr>
            <a:graphicFrameLocks noChangeAspect="1"/>
          </p:cNvGraphicFramePr>
          <p:nvPr/>
        </p:nvGraphicFramePr>
        <p:xfrm>
          <a:off x="590550" y="3505200"/>
          <a:ext cx="268288" cy="330200"/>
        </p:xfrm>
        <a:graphic>
          <a:graphicData uri="http://schemas.openxmlformats.org/presentationml/2006/ole">
            <mc:AlternateContent xmlns:mc="http://schemas.openxmlformats.org/markup-compatibility/2006">
              <mc:Choice xmlns:v="urn:schemas-microsoft-com:vml" Requires="v">
                <p:oleObj spid="_x0000_s25607" name="Equation" r:id="rId6" imgW="165100" imgH="203200" progId="Equation.DSMT4">
                  <p:embed/>
                </p:oleObj>
              </mc:Choice>
              <mc:Fallback>
                <p:oleObj name="Equation" r:id="rId6" imgW="165100" imgH="2032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 y="3505200"/>
                        <a:ext cx="268288"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608" name="Picture 11" descr="Scaling.jpg"/>
          <p:cNvPicPr>
            <a:picLocks noChangeAspect="1"/>
          </p:cNvPicPr>
          <p:nvPr/>
        </p:nvPicPr>
        <p:blipFill>
          <a:blip r:embed="rId8"/>
          <a:srcRect/>
          <a:stretch>
            <a:fillRect/>
          </a:stretch>
        </p:blipFill>
        <p:spPr bwMode="auto">
          <a:xfrm>
            <a:off x="4859338" y="2955925"/>
            <a:ext cx="3656012" cy="3716338"/>
          </a:xfrm>
          <a:prstGeom prst="rect">
            <a:avLst/>
          </a:prstGeom>
          <a:noFill/>
          <a:ln w="9525">
            <a:noFill/>
            <a:miter lim="800000"/>
            <a:headEnd/>
            <a:tailEnd/>
          </a:ln>
        </p:spPr>
      </p:pic>
      <p:graphicFrame>
        <p:nvGraphicFramePr>
          <p:cNvPr id="25604" name="Object 4"/>
          <p:cNvGraphicFramePr>
            <a:graphicFrameLocks noChangeAspect="1"/>
          </p:cNvGraphicFramePr>
          <p:nvPr/>
        </p:nvGraphicFramePr>
        <p:xfrm>
          <a:off x="5778500" y="6451600"/>
          <a:ext cx="268288" cy="330200"/>
        </p:xfrm>
        <a:graphic>
          <a:graphicData uri="http://schemas.openxmlformats.org/presentationml/2006/ole">
            <mc:AlternateContent xmlns:mc="http://schemas.openxmlformats.org/markup-compatibility/2006">
              <mc:Choice xmlns:v="urn:schemas-microsoft-com:vml" Requires="v">
                <p:oleObj spid="_x0000_s25608" name="Equation" r:id="rId9" imgW="165100" imgH="203200" progId="Equation.DSMT4">
                  <p:embed/>
                </p:oleObj>
              </mc:Choice>
              <mc:Fallback>
                <p:oleObj name="Equation" r:id="rId9" imgW="165100" imgH="20320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8500" y="6451600"/>
                        <a:ext cx="268288"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9" name="TextBox 13"/>
          <p:cNvSpPr txBox="1">
            <a:spLocks noChangeArrowheads="1"/>
          </p:cNvSpPr>
          <p:nvPr/>
        </p:nvSpPr>
        <p:spPr bwMode="auto">
          <a:xfrm>
            <a:off x="6046788" y="6411913"/>
            <a:ext cx="1497012" cy="369887"/>
          </a:xfrm>
          <a:prstGeom prst="rect">
            <a:avLst/>
          </a:prstGeom>
          <a:noFill/>
          <a:ln w="9525">
            <a:noFill/>
            <a:miter lim="800000"/>
            <a:headEnd/>
            <a:tailEnd/>
          </a:ln>
        </p:spPr>
        <p:txBody>
          <a:bodyPr wrap="none">
            <a:prstTxWarp prst="textNoShape">
              <a:avLst/>
            </a:prstTxWarp>
            <a:spAutoFit/>
          </a:bodyPr>
          <a:lstStyle/>
          <a:p>
            <a:r>
              <a:rPr lang="en-US">
                <a:latin typeface="Calibri" pitchFamily="-109" charset="0"/>
              </a:rPr>
              <a:t>2betas scaling</a:t>
            </a:r>
          </a:p>
        </p:txBody>
      </p:sp>
      <p:sp>
        <p:nvSpPr>
          <p:cNvPr id="25610" name="TextBox 14"/>
          <p:cNvSpPr txBox="1">
            <a:spLocks noChangeArrowheads="1"/>
          </p:cNvSpPr>
          <p:nvPr/>
        </p:nvSpPr>
        <p:spPr bwMode="auto">
          <a:xfrm rot="-5400000">
            <a:off x="4175919" y="4234657"/>
            <a:ext cx="1050925" cy="369887"/>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observed</a:t>
            </a:r>
          </a:p>
        </p:txBody>
      </p:sp>
      <p:graphicFrame>
        <p:nvGraphicFramePr>
          <p:cNvPr id="25605" name="Object 5"/>
          <p:cNvGraphicFramePr>
            <a:graphicFrameLocks noChangeAspect="1"/>
          </p:cNvGraphicFramePr>
          <p:nvPr/>
        </p:nvGraphicFramePr>
        <p:xfrm>
          <a:off x="4618038" y="3505200"/>
          <a:ext cx="268287" cy="330200"/>
        </p:xfrm>
        <a:graphic>
          <a:graphicData uri="http://schemas.openxmlformats.org/presentationml/2006/ole">
            <mc:AlternateContent xmlns:mc="http://schemas.openxmlformats.org/markup-compatibility/2006">
              <mc:Choice xmlns:v="urn:schemas-microsoft-com:vml" Requires="v">
                <p:oleObj spid="_x0000_s25609" name="Equation" r:id="rId10" imgW="165100" imgH="203200" progId="Equation.DSMT4">
                  <p:embed/>
                </p:oleObj>
              </mc:Choice>
              <mc:Fallback>
                <p:oleObj name="Equation" r:id="rId10" imgW="165100" imgH="20320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8038" y="3505200"/>
                        <a:ext cx="268287"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6575545" y="32806"/>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Box 6"/>
          <p:cNvSpPr txBox="1">
            <a:spLocks noChangeArrowheads="1"/>
          </p:cNvSpPr>
          <p:nvPr/>
        </p:nvSpPr>
        <p:spPr bwMode="auto">
          <a:xfrm>
            <a:off x="127000" y="3105150"/>
            <a:ext cx="8820150" cy="2001838"/>
          </a:xfrm>
          <a:prstGeom prst="rect">
            <a:avLst/>
          </a:prstGeom>
          <a:noFill/>
          <a:ln w="9525">
            <a:noFill/>
            <a:miter lim="800000"/>
            <a:headEnd/>
            <a:tailEnd/>
          </a:ln>
        </p:spPr>
        <p:txBody>
          <a:bodyPr wrap="none">
            <a:prstTxWarp prst="textNoShape">
              <a:avLst/>
            </a:prstTxWarp>
            <a:spAutoFit/>
          </a:bodyPr>
          <a:lstStyle/>
          <a:p>
            <a:r>
              <a:rPr lang="en-US">
                <a:latin typeface="Calibri" pitchFamily="-109" charset="0"/>
              </a:rPr>
              <a:t>L’ analogia meteorologica potrebbe essere qualcosa di piu’ che una analogia?</a:t>
            </a:r>
          </a:p>
          <a:p>
            <a:endParaRPr lang="en-US" sz="800">
              <a:latin typeface="Calibri" pitchFamily="-109" charset="0"/>
            </a:endParaRPr>
          </a:p>
          <a:p>
            <a:r>
              <a:rPr lang="en-US">
                <a:latin typeface="Calibri" pitchFamily="-109" charset="0"/>
              </a:rPr>
              <a:t>I dati eliosismologici sulla velocita’ sonora mostrano una gobba inaspettata sulla tacoclina:</a:t>
            </a:r>
          </a:p>
          <a:p>
            <a:r>
              <a:rPr lang="en-US">
                <a:latin typeface="Calibri" pitchFamily="-109" charset="0"/>
              </a:rPr>
              <a:t>Campo ordinato su superfici magnetiche nella tacoclina? (Fase -1)</a:t>
            </a:r>
          </a:p>
          <a:p>
            <a:r>
              <a:rPr lang="en-US">
                <a:latin typeface="Calibri" pitchFamily="-109" charset="0"/>
              </a:rPr>
              <a:t>Campo meno ordinato nei filamenti ? (Fase -2)</a:t>
            </a:r>
          </a:p>
          <a:p>
            <a:r>
              <a:rPr lang="en-US">
                <a:latin typeface="Calibri" pitchFamily="-109" charset="0"/>
              </a:rPr>
              <a:t>Campo ergodico nei filamenti che si frantumano e ricadono sulla tacoclina? (Fase -3)</a:t>
            </a:r>
          </a:p>
          <a:p>
            <a:endParaRPr lang="en-US" sz="800">
              <a:latin typeface="Calibri" pitchFamily="-109" charset="0"/>
            </a:endParaRPr>
          </a:p>
          <a:p>
            <a:r>
              <a:rPr lang="en-US">
                <a:latin typeface="Calibri" pitchFamily="-109" charset="0"/>
              </a:rPr>
              <a:t>Riconnessioni magnetiche possono rilasciare calore latente, quasi fossero transizioni di fase? </a:t>
            </a:r>
          </a:p>
        </p:txBody>
      </p:sp>
      <p:sp>
        <p:nvSpPr>
          <p:cNvPr id="28679" name="TextBox 8"/>
          <p:cNvSpPr txBox="1">
            <a:spLocks noChangeArrowheads="1"/>
          </p:cNvSpPr>
          <p:nvPr/>
        </p:nvSpPr>
        <p:spPr bwMode="auto">
          <a:xfrm>
            <a:off x="277813" y="5530850"/>
            <a:ext cx="8640762" cy="1200150"/>
          </a:xfrm>
          <a:prstGeom prst="rect">
            <a:avLst/>
          </a:prstGeom>
          <a:noFill/>
          <a:ln w="9525">
            <a:noFill/>
            <a:miter lim="800000"/>
            <a:headEnd/>
            <a:tailEnd/>
          </a:ln>
        </p:spPr>
        <p:txBody>
          <a:bodyPr wrap="none">
            <a:prstTxWarp prst="textNoShape">
              <a:avLst/>
            </a:prstTxWarp>
            <a:spAutoFit/>
          </a:bodyPr>
          <a:lstStyle/>
          <a:p>
            <a:r>
              <a:rPr lang="en-US" b="1" i="1">
                <a:latin typeface="Calibri" pitchFamily="-109" charset="0"/>
              </a:rPr>
              <a:t>Conclusione</a:t>
            </a:r>
          </a:p>
          <a:p>
            <a:r>
              <a:rPr lang="en-US" i="1">
                <a:latin typeface="Calibri" pitchFamily="-109" charset="0"/>
              </a:rPr>
              <a:t>Benche’ le differenze siano cospicue, soprattutto quella tra        e          , le informazioni</a:t>
            </a:r>
          </a:p>
          <a:p>
            <a:r>
              <a:rPr lang="en-US" i="1">
                <a:latin typeface="Calibri" pitchFamily="-109" charset="0"/>
              </a:rPr>
              <a:t>che vengono dalle osservazioni solari sono quasi complementari a quelle che si  ottengono</a:t>
            </a:r>
          </a:p>
          <a:p>
            <a:r>
              <a:rPr lang="en-US" i="1">
                <a:latin typeface="Calibri" pitchFamily="-109" charset="0"/>
              </a:rPr>
              <a:t>in laboratorio: ci puo’ essere un reciproco aiuto tra I due campi?</a:t>
            </a:r>
          </a:p>
        </p:txBody>
      </p:sp>
      <p:graphicFrame>
        <p:nvGraphicFramePr>
          <p:cNvPr id="28674" name="Object 2"/>
          <p:cNvGraphicFramePr>
            <a:graphicFrameLocks noChangeAspect="1"/>
          </p:cNvGraphicFramePr>
          <p:nvPr/>
        </p:nvGraphicFramePr>
        <p:xfrm>
          <a:off x="5886450" y="5876925"/>
          <a:ext cx="300038" cy="319088"/>
        </p:xfrm>
        <a:graphic>
          <a:graphicData uri="http://schemas.openxmlformats.org/presentationml/2006/ole">
            <mc:AlternateContent xmlns:mc="http://schemas.openxmlformats.org/markup-compatibility/2006">
              <mc:Choice xmlns:v="urn:schemas-microsoft-com:vml" Requires="v">
                <p:oleObj spid="_x0000_s28676" name="Equation" r:id="rId3" imgW="203200" imgH="215900" progId="Equation.DSMT4">
                  <p:embed/>
                </p:oleObj>
              </mc:Choice>
              <mc:Fallback>
                <p:oleObj name="Equation" r:id="rId3" imgW="203200" imgH="2159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5876925"/>
                        <a:ext cx="300038" cy="319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5" name="Object 3"/>
          <p:cNvGraphicFramePr>
            <a:graphicFrameLocks noChangeAspect="1"/>
          </p:cNvGraphicFramePr>
          <p:nvPr/>
        </p:nvGraphicFramePr>
        <p:xfrm>
          <a:off x="6374635" y="5878349"/>
          <a:ext cx="393700" cy="300038"/>
        </p:xfrm>
        <a:graphic>
          <a:graphicData uri="http://schemas.openxmlformats.org/presentationml/2006/ole">
            <mc:AlternateContent xmlns:mc="http://schemas.openxmlformats.org/markup-compatibility/2006">
              <mc:Choice xmlns:v="urn:schemas-microsoft-com:vml" Requires="v">
                <p:oleObj spid="_x0000_s28677" name="Equation" r:id="rId5" imgW="266700" imgH="203200" progId="Equation.DSMT4">
                  <p:embed/>
                </p:oleObj>
              </mc:Choice>
              <mc:Fallback>
                <p:oleObj name="Equation" r:id="rId5" imgW="266700" imgH="203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4635" y="5878349"/>
                        <a:ext cx="39370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9"/>
          <p:cNvPicPr>
            <a:picLocks noChangeAspect="1"/>
          </p:cNvPicPr>
          <p:nvPr/>
        </p:nvPicPr>
        <p:blipFill>
          <a:blip r:embed="rId7"/>
          <a:stretch>
            <a:fillRect/>
          </a:stretch>
        </p:blipFill>
        <p:spPr>
          <a:xfrm>
            <a:off x="1533955" y="127000"/>
            <a:ext cx="7561458" cy="2961470"/>
          </a:xfrm>
          <a:prstGeom prst="rect">
            <a:avLst/>
          </a:prstGeom>
        </p:spPr>
      </p:pic>
      <p:pic>
        <p:nvPicPr>
          <p:cNvPr id="12" name="Picture 11"/>
          <p:cNvPicPr>
            <a:picLocks noChangeAspect="1"/>
          </p:cNvPicPr>
          <p:nvPr/>
        </p:nvPicPr>
        <p:blipFill>
          <a:blip r:embed="rId8"/>
          <a:stretch>
            <a:fillRect/>
          </a:stretch>
        </p:blipFill>
        <p:spPr>
          <a:xfrm>
            <a:off x="181644" y="395818"/>
            <a:ext cx="1371512" cy="2484248"/>
          </a:xfrm>
          <a:prstGeom prst="rect">
            <a:avLst/>
          </a:prstGeom>
        </p:spPr>
      </p:pic>
      <p:sp>
        <p:nvSpPr>
          <p:cNvPr id="13" name="TextBox 12"/>
          <p:cNvSpPr txBox="1"/>
          <p:nvPr/>
        </p:nvSpPr>
        <p:spPr>
          <a:xfrm>
            <a:off x="22478" y="26486"/>
            <a:ext cx="1911075"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sul Sole</a:t>
            </a:r>
          </a:p>
        </p:txBody>
      </p:sp>
      <p:pic>
        <p:nvPicPr>
          <p:cNvPr id="15" name="Picture 14"/>
          <p:cNvPicPr>
            <a:picLocks noChangeAspect="1"/>
          </p:cNvPicPr>
          <p:nvPr/>
        </p:nvPicPr>
        <p:blipFill>
          <a:blip r:embed="rId9"/>
          <a:stretch>
            <a:fillRect/>
          </a:stretch>
        </p:blipFill>
        <p:spPr>
          <a:xfrm>
            <a:off x="33426" y="1489024"/>
            <a:ext cx="682752" cy="29870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Fig.1.jpg"/>
          <p:cNvPicPr>
            <a:picLocks noChangeAspect="1"/>
          </p:cNvPicPr>
          <p:nvPr/>
        </p:nvPicPr>
        <p:blipFill>
          <a:blip r:embed="rId2"/>
          <a:srcRect/>
          <a:stretch>
            <a:fillRect/>
          </a:stretch>
        </p:blipFill>
        <p:spPr bwMode="auto">
          <a:xfrm>
            <a:off x="479425" y="1258430"/>
            <a:ext cx="8081963" cy="2990850"/>
          </a:xfrm>
          <a:prstGeom prst="rect">
            <a:avLst/>
          </a:prstGeom>
          <a:noFill/>
          <a:ln w="9525">
            <a:noFill/>
            <a:miter lim="800000"/>
            <a:headEnd/>
            <a:tailEnd/>
          </a:ln>
        </p:spPr>
      </p:pic>
      <p:pic>
        <p:nvPicPr>
          <p:cNvPr id="29699" name="Picture 10" descr="Beluga-Whale-Blowing-a-Toroidal-Bubble-Ring--Play-Behavior--Shimane-Aquarium-Japan.jpg"/>
          <p:cNvPicPr>
            <a:picLocks noChangeAspect="1"/>
          </p:cNvPicPr>
          <p:nvPr/>
        </p:nvPicPr>
        <p:blipFill>
          <a:blip r:embed="rId3"/>
          <a:srcRect/>
          <a:stretch>
            <a:fillRect/>
          </a:stretch>
        </p:blipFill>
        <p:spPr bwMode="auto">
          <a:xfrm>
            <a:off x="4984750" y="4183063"/>
            <a:ext cx="3670300" cy="2293937"/>
          </a:xfrm>
          <a:prstGeom prst="rect">
            <a:avLst/>
          </a:prstGeom>
          <a:noFill/>
          <a:ln w="9525">
            <a:noFill/>
            <a:miter lim="800000"/>
            <a:headEnd/>
            <a:tailEnd/>
          </a:ln>
        </p:spPr>
      </p:pic>
      <p:pic>
        <p:nvPicPr>
          <p:cNvPr id="29700" name="Picture 7" descr="EtnaSmokeRingRise.jpg"/>
          <p:cNvPicPr>
            <a:picLocks noChangeAspect="1"/>
          </p:cNvPicPr>
          <p:nvPr/>
        </p:nvPicPr>
        <p:blipFill>
          <a:blip r:embed="rId4"/>
          <a:srcRect/>
          <a:stretch>
            <a:fillRect/>
          </a:stretch>
        </p:blipFill>
        <p:spPr bwMode="auto">
          <a:xfrm>
            <a:off x="473075" y="4183063"/>
            <a:ext cx="3636963" cy="2293937"/>
          </a:xfrm>
          <a:prstGeom prst="rect">
            <a:avLst/>
          </a:prstGeom>
          <a:noFill/>
          <a:ln w="9525">
            <a:noFill/>
            <a:miter lim="800000"/>
            <a:headEnd/>
            <a:tailEnd/>
          </a:ln>
        </p:spPr>
      </p:pic>
      <p:sp>
        <p:nvSpPr>
          <p:cNvPr id="29701" name="TextBox 9"/>
          <p:cNvSpPr txBox="1">
            <a:spLocks noChangeArrowheads="1"/>
          </p:cNvSpPr>
          <p:nvPr/>
        </p:nvSpPr>
        <p:spPr bwMode="auto">
          <a:xfrm>
            <a:off x="415925" y="6477000"/>
            <a:ext cx="3116263" cy="369888"/>
          </a:xfrm>
          <a:prstGeom prst="rect">
            <a:avLst/>
          </a:prstGeom>
          <a:noFill/>
          <a:ln w="9525">
            <a:noFill/>
            <a:miter lim="800000"/>
            <a:headEnd/>
            <a:tailEnd/>
          </a:ln>
        </p:spPr>
        <p:txBody>
          <a:bodyPr wrap="none">
            <a:prstTxWarp prst="textNoShape">
              <a:avLst/>
            </a:prstTxWarp>
            <a:spAutoFit/>
          </a:bodyPr>
          <a:lstStyle/>
          <a:p>
            <a:r>
              <a:rPr lang="en-US">
                <a:latin typeface="Calibri" pitchFamily="-109" charset="0"/>
              </a:rPr>
              <a:t>Anelli di fumo eruttati dall’Etna</a:t>
            </a:r>
          </a:p>
        </p:txBody>
      </p:sp>
      <p:sp>
        <p:nvSpPr>
          <p:cNvPr id="29702" name="TextBox 10"/>
          <p:cNvSpPr txBox="1">
            <a:spLocks noChangeArrowheads="1"/>
          </p:cNvSpPr>
          <p:nvPr/>
        </p:nvSpPr>
        <p:spPr bwMode="auto">
          <a:xfrm>
            <a:off x="5010150" y="6477000"/>
            <a:ext cx="3903663" cy="369888"/>
          </a:xfrm>
          <a:prstGeom prst="rect">
            <a:avLst/>
          </a:prstGeom>
          <a:noFill/>
          <a:ln w="9525">
            <a:noFill/>
            <a:miter lim="800000"/>
            <a:headEnd/>
            <a:tailEnd/>
          </a:ln>
        </p:spPr>
        <p:txBody>
          <a:bodyPr wrap="none">
            <a:prstTxWarp prst="textNoShape">
              <a:avLst/>
            </a:prstTxWarp>
            <a:spAutoFit/>
          </a:bodyPr>
          <a:lstStyle/>
          <a:p>
            <a:r>
              <a:rPr lang="en-US">
                <a:latin typeface="Calibri" pitchFamily="-109" charset="0"/>
              </a:rPr>
              <a:t>Anelli d’aria fatti per gioco da un Beluga</a:t>
            </a:r>
          </a:p>
        </p:txBody>
      </p:sp>
      <p:sp>
        <p:nvSpPr>
          <p:cNvPr id="29703" name="TextBox 12"/>
          <p:cNvSpPr txBox="1">
            <a:spLocks noChangeArrowheads="1"/>
          </p:cNvSpPr>
          <p:nvPr/>
        </p:nvSpPr>
        <p:spPr bwMode="auto">
          <a:xfrm>
            <a:off x="303446" y="376326"/>
            <a:ext cx="8520190" cy="954107"/>
          </a:xfrm>
          <a:prstGeom prst="rect">
            <a:avLst/>
          </a:prstGeom>
          <a:noFill/>
          <a:ln w="9525">
            <a:noFill/>
            <a:miter lim="800000"/>
            <a:headEnd/>
            <a:tailEnd/>
          </a:ln>
        </p:spPr>
        <p:txBody>
          <a:bodyPr wrap="square">
            <a:prstTxWarp prst="textNoShape">
              <a:avLst/>
            </a:prstTxWarp>
            <a:spAutoFit/>
          </a:bodyPr>
          <a:lstStyle/>
          <a:p>
            <a:pPr algn="ctr"/>
            <a:r>
              <a:rPr lang="en-US">
                <a:latin typeface="Calibri" pitchFamily="-109" charset="0"/>
              </a:rPr>
              <a:t>Presso l’ ENEA di Frascati e’ in arrivo un esperimento per produrre filamenti di plasma</a:t>
            </a:r>
          </a:p>
          <a:p>
            <a:pPr algn="ctr"/>
            <a:r>
              <a:rPr lang="en-US">
                <a:latin typeface="Calibri" pitchFamily="-109" charset="0"/>
              </a:rPr>
              <a:t>che potrebbe avere interesse per l’ Astrofisica (un getto + un toro di plasma)</a:t>
            </a:r>
          </a:p>
          <a:p>
            <a:pPr algn="ctr"/>
            <a:endParaRPr lang="en-US" sz="200">
              <a:latin typeface="Calibri" pitchFamily="-109" charset="0"/>
            </a:endParaRPr>
          </a:p>
          <a:p>
            <a:pPr algn="ctr"/>
            <a:r>
              <a:rPr lang="en-US">
                <a:latin typeface="Calibri" pitchFamily="-109" charset="0"/>
              </a:rPr>
              <a:t>PROTO-SPHERA: come funziona un Tokamak Sferico con il ‘palo centrale’ di plasma?</a:t>
            </a:r>
          </a:p>
        </p:txBody>
      </p:sp>
      <p:sp>
        <p:nvSpPr>
          <p:cNvPr id="8" name="TextBox 7"/>
          <p:cNvSpPr txBox="1"/>
          <p:nvPr/>
        </p:nvSpPr>
        <p:spPr>
          <a:xfrm>
            <a:off x="22478" y="32806"/>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opf2a.jpg"/>
          <p:cNvPicPr>
            <a:picLocks noChangeAspect="1"/>
          </p:cNvPicPr>
          <p:nvPr/>
        </p:nvPicPr>
        <p:blipFill>
          <a:blip r:embed="rId2"/>
          <a:stretch>
            <a:fillRect/>
          </a:stretch>
        </p:blipFill>
        <p:spPr>
          <a:xfrm rot="151317">
            <a:off x="94345" y="528339"/>
            <a:ext cx="3324908" cy="2994092"/>
          </a:xfrm>
          <a:prstGeom prst="rect">
            <a:avLst/>
          </a:prstGeom>
        </p:spPr>
      </p:pic>
      <p:pic>
        <p:nvPicPr>
          <p:cNvPr id="24" name="Picture 5" descr="VacuumTestGroup.jpg"/>
          <p:cNvPicPr>
            <a:picLocks noChangeAspect="1"/>
          </p:cNvPicPr>
          <p:nvPr/>
        </p:nvPicPr>
        <p:blipFill>
          <a:blip r:embed="rId3"/>
          <a:srcRect/>
          <a:stretch>
            <a:fillRect/>
          </a:stretch>
        </p:blipFill>
        <p:spPr bwMode="auto">
          <a:xfrm>
            <a:off x="3298825" y="779463"/>
            <a:ext cx="5229225" cy="2940050"/>
          </a:xfrm>
          <a:prstGeom prst="rect">
            <a:avLst/>
          </a:prstGeom>
          <a:noFill/>
          <a:ln w="9525">
            <a:noFill/>
            <a:miter lim="800000"/>
            <a:headEnd/>
            <a:tailEnd/>
          </a:ln>
        </p:spPr>
      </p:pic>
      <p:sp>
        <p:nvSpPr>
          <p:cNvPr id="25" name="TextBox 9"/>
          <p:cNvSpPr txBox="1">
            <a:spLocks noChangeArrowheads="1"/>
          </p:cNvSpPr>
          <p:nvPr/>
        </p:nvSpPr>
        <p:spPr bwMode="auto">
          <a:xfrm>
            <a:off x="681038" y="3344863"/>
            <a:ext cx="6465887" cy="374650"/>
          </a:xfrm>
          <a:prstGeom prst="rect">
            <a:avLst/>
          </a:prstGeom>
          <a:noFill/>
          <a:ln w="9525">
            <a:noFill/>
            <a:miter lim="800000"/>
            <a:headEnd/>
            <a:tailEnd/>
          </a:ln>
        </p:spPr>
        <p:txBody>
          <a:bodyPr>
            <a:prstTxWarp prst="textNoShape">
              <a:avLst/>
            </a:prstTxWarp>
            <a:spAutoFit/>
          </a:bodyPr>
          <a:lstStyle/>
          <a:p>
            <a:r>
              <a:rPr lang="en-US" b="1">
                <a:solidFill>
                  <a:srgbClr val="FF0000"/>
                </a:solidFill>
                <a:latin typeface="Calibri" pitchFamily="-109" charset="0"/>
              </a:rPr>
              <a:t>Years 2006- 2012:                                from design to hard metal</a:t>
            </a:r>
          </a:p>
        </p:txBody>
      </p:sp>
      <p:pic>
        <p:nvPicPr>
          <p:cNvPr id="26" name="Picture 5" descr="25Lower_Assembly.jpg"/>
          <p:cNvPicPr>
            <a:picLocks noChangeAspect="1"/>
          </p:cNvPicPr>
          <p:nvPr/>
        </p:nvPicPr>
        <p:blipFill>
          <a:blip r:embed="rId4"/>
          <a:srcRect/>
          <a:stretch>
            <a:fillRect/>
          </a:stretch>
        </p:blipFill>
        <p:spPr bwMode="auto">
          <a:xfrm>
            <a:off x="6323370" y="3778920"/>
            <a:ext cx="2204680" cy="2940967"/>
          </a:xfrm>
          <a:prstGeom prst="rect">
            <a:avLst/>
          </a:prstGeom>
          <a:noFill/>
          <a:ln w="9525">
            <a:noFill/>
            <a:miter lim="800000"/>
            <a:headEnd/>
            <a:tailEnd/>
          </a:ln>
        </p:spPr>
      </p:pic>
      <p:pic>
        <p:nvPicPr>
          <p:cNvPr id="27" name="Picture 5" descr="Zampe.jpg"/>
          <p:cNvPicPr>
            <a:picLocks noChangeAspect="1"/>
          </p:cNvPicPr>
          <p:nvPr/>
        </p:nvPicPr>
        <p:blipFill>
          <a:blip r:embed="rId5"/>
          <a:srcRect/>
          <a:stretch>
            <a:fillRect/>
          </a:stretch>
        </p:blipFill>
        <p:spPr bwMode="auto">
          <a:xfrm>
            <a:off x="3535692" y="3730751"/>
            <a:ext cx="2201863" cy="3090862"/>
          </a:xfrm>
          <a:prstGeom prst="rect">
            <a:avLst/>
          </a:prstGeom>
          <a:noFill/>
          <a:ln w="9525">
            <a:noFill/>
            <a:miter lim="800000"/>
            <a:headEnd/>
            <a:tailEnd/>
          </a:ln>
        </p:spPr>
      </p:pic>
      <p:pic>
        <p:nvPicPr>
          <p:cNvPr id="28" name="Picture 16" descr="&#10;scheme.jpg                                                     0002DA0AAlladio-HD1                    C16FCCF9:"/>
          <p:cNvPicPr>
            <a:picLocks noChangeAspect="1" noChangeArrowheads="1"/>
          </p:cNvPicPr>
          <p:nvPr/>
        </p:nvPicPr>
        <p:blipFill>
          <a:blip r:embed="rId6"/>
          <a:srcRect/>
          <a:stretch>
            <a:fillRect/>
          </a:stretch>
        </p:blipFill>
        <p:spPr bwMode="auto">
          <a:xfrm>
            <a:off x="535226" y="3475038"/>
            <a:ext cx="2649537" cy="3335337"/>
          </a:xfrm>
          <a:prstGeom prst="rect">
            <a:avLst/>
          </a:prstGeom>
          <a:noFill/>
          <a:ln w="9525">
            <a:noFill/>
            <a:miter lim="800000"/>
            <a:headEnd/>
            <a:tailEnd/>
          </a:ln>
        </p:spPr>
      </p:pic>
      <p:sp>
        <p:nvSpPr>
          <p:cNvPr id="29" name="TextBox 28"/>
          <p:cNvSpPr txBox="1"/>
          <p:nvPr/>
        </p:nvSpPr>
        <p:spPr>
          <a:xfrm>
            <a:off x="33717" y="33714"/>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
        <p:nvSpPr>
          <p:cNvPr id="31" name="TextBox 8"/>
          <p:cNvSpPr txBox="1">
            <a:spLocks noChangeArrowheads="1"/>
          </p:cNvSpPr>
          <p:nvPr/>
        </p:nvSpPr>
        <p:spPr bwMode="auto">
          <a:xfrm>
            <a:off x="535226" y="410131"/>
            <a:ext cx="8271604" cy="369332"/>
          </a:xfrm>
          <a:prstGeom prst="rect">
            <a:avLst/>
          </a:prstGeom>
          <a:noFill/>
          <a:ln w="9525">
            <a:noFill/>
            <a:miter lim="800000"/>
            <a:headEnd/>
            <a:tailEnd/>
          </a:ln>
        </p:spPr>
        <p:txBody>
          <a:bodyPr wrap="square">
            <a:prstTxWarp prst="textNoShape">
              <a:avLst/>
            </a:prstTxWarp>
            <a:spAutoFit/>
          </a:bodyPr>
          <a:lstStyle/>
          <a:p>
            <a:r>
              <a:rPr lang="en-US">
                <a:latin typeface="Calibri" pitchFamily="-109" charset="0"/>
              </a:rPr>
              <a:t>PROTO-SPHERA e’ stata costruita presso l’ASG Superconductors di Genova, costo 1 M€.</a:t>
            </a:r>
          </a:p>
        </p:txBody>
      </p:sp>
      <p:cxnSp>
        <p:nvCxnSpPr>
          <p:cNvPr id="32" name="Straight Arrow Connector 31"/>
          <p:cNvCxnSpPr/>
          <p:nvPr/>
        </p:nvCxnSpPr>
        <p:spPr>
          <a:xfrm>
            <a:off x="2791590" y="3778920"/>
            <a:ext cx="3437608"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orama1.jpg"/>
          <p:cNvPicPr>
            <a:picLocks noChangeAspect="1"/>
          </p:cNvPicPr>
          <p:nvPr/>
        </p:nvPicPr>
        <p:blipFill>
          <a:blip r:embed="rId2"/>
          <a:srcRect/>
          <a:stretch>
            <a:fillRect/>
          </a:stretch>
        </p:blipFill>
        <p:spPr bwMode="auto">
          <a:xfrm>
            <a:off x="0" y="2800350"/>
            <a:ext cx="9144000" cy="4057650"/>
          </a:xfrm>
          <a:prstGeom prst="rect">
            <a:avLst/>
          </a:prstGeom>
          <a:noFill/>
          <a:ln w="9525">
            <a:noFill/>
            <a:miter lim="800000"/>
            <a:headEnd/>
            <a:tailEnd/>
          </a:ln>
        </p:spPr>
      </p:pic>
      <p:pic>
        <p:nvPicPr>
          <p:cNvPr id="5" name="Picture 4" descr="Protosphera1.jpg"/>
          <p:cNvPicPr>
            <a:picLocks noChangeAspect="1"/>
          </p:cNvPicPr>
          <p:nvPr/>
        </p:nvPicPr>
        <p:blipFill>
          <a:blip r:embed="rId3"/>
          <a:srcRect/>
          <a:stretch>
            <a:fillRect/>
          </a:stretch>
        </p:blipFill>
        <p:spPr bwMode="auto">
          <a:xfrm>
            <a:off x="6054725" y="0"/>
            <a:ext cx="3089275" cy="3700463"/>
          </a:xfrm>
          <a:prstGeom prst="rect">
            <a:avLst/>
          </a:prstGeom>
          <a:noFill/>
          <a:ln w="9525">
            <a:noFill/>
            <a:miter lim="800000"/>
            <a:headEnd/>
            <a:tailEnd/>
          </a:ln>
        </p:spPr>
      </p:pic>
      <p:sp>
        <p:nvSpPr>
          <p:cNvPr id="6" name="TextBox 5"/>
          <p:cNvSpPr txBox="1">
            <a:spLocks noChangeArrowheads="1"/>
          </p:cNvSpPr>
          <p:nvPr/>
        </p:nvSpPr>
        <p:spPr bwMode="auto">
          <a:xfrm>
            <a:off x="317500" y="618335"/>
            <a:ext cx="5697819" cy="2031325"/>
          </a:xfrm>
          <a:prstGeom prst="rect">
            <a:avLst/>
          </a:prstGeom>
          <a:noFill/>
          <a:ln w="9525">
            <a:noFill/>
            <a:miter lim="800000"/>
            <a:headEnd/>
            <a:tailEnd/>
          </a:ln>
        </p:spPr>
        <p:txBody>
          <a:bodyPr wrap="none">
            <a:prstTxWarp prst="textNoShape">
              <a:avLst/>
            </a:prstTxWarp>
            <a:spAutoFit/>
          </a:bodyPr>
          <a:lstStyle/>
          <a:p>
            <a:r>
              <a:rPr lang="en-US" b="1">
                <a:latin typeface="Calibri" pitchFamily="-109" charset="0"/>
              </a:rPr>
              <a:t>Status of PROTO-SPHERA in June 2013</a:t>
            </a:r>
          </a:p>
          <a:p>
            <a:endParaRPr lang="en-US">
              <a:latin typeface="Calibri" pitchFamily="-109" charset="0"/>
            </a:endParaRPr>
          </a:p>
          <a:p>
            <a:r>
              <a:rPr lang="en-US">
                <a:latin typeface="Calibri" pitchFamily="-109" charset="0"/>
              </a:rPr>
              <a:t>Power supplies delivered to Frascati (Jan-Apr 2013, 700 k€)</a:t>
            </a:r>
          </a:p>
          <a:p>
            <a:endParaRPr lang="en-US">
              <a:latin typeface="Calibri" pitchFamily="-109" charset="0"/>
            </a:endParaRPr>
          </a:p>
          <a:p>
            <a:r>
              <a:rPr lang="en-US">
                <a:latin typeface="Calibri" pitchFamily="-109" charset="0"/>
              </a:rPr>
              <a:t>Power supplies tested on resistive loads</a:t>
            </a:r>
          </a:p>
          <a:p>
            <a:endParaRPr lang="en-US">
              <a:latin typeface="Calibri" pitchFamily="-109" charset="0"/>
            </a:endParaRPr>
          </a:p>
          <a:p>
            <a:r>
              <a:rPr lang="en-US">
                <a:latin typeface="Calibri" pitchFamily="-109" charset="0"/>
              </a:rPr>
              <a:t>Machine baking delivered and tested at low power</a:t>
            </a:r>
          </a:p>
        </p:txBody>
      </p:sp>
      <p:sp>
        <p:nvSpPr>
          <p:cNvPr id="7" name="TextBox 6"/>
          <p:cNvSpPr txBox="1">
            <a:spLocks noChangeArrowheads="1"/>
          </p:cNvSpPr>
          <p:nvPr/>
        </p:nvSpPr>
        <p:spPr bwMode="auto">
          <a:xfrm>
            <a:off x="1362075" y="2744788"/>
            <a:ext cx="4692650" cy="369887"/>
          </a:xfrm>
          <a:prstGeom prst="rect">
            <a:avLst/>
          </a:prstGeom>
          <a:noFill/>
          <a:ln w="9525">
            <a:noFill/>
            <a:miter lim="800000"/>
            <a:headEnd/>
            <a:tailEnd/>
          </a:ln>
        </p:spPr>
        <p:txBody>
          <a:bodyPr>
            <a:prstTxWarp prst="textNoShape">
              <a:avLst/>
            </a:prstTxWarp>
            <a:spAutoFit/>
          </a:bodyPr>
          <a:lstStyle/>
          <a:p>
            <a:r>
              <a:rPr lang="en-US">
                <a:solidFill>
                  <a:schemeClr val="bg1"/>
                </a:solidFill>
                <a:latin typeface="Calibri" pitchFamily="-109" charset="0"/>
              </a:rPr>
              <a:t>Supplies for Pinch, PF coils &amp; 20 kV Transformers</a:t>
            </a:r>
          </a:p>
        </p:txBody>
      </p:sp>
      <p:sp>
        <p:nvSpPr>
          <p:cNvPr id="8" name="TextBox 7"/>
          <p:cNvSpPr txBox="1"/>
          <p:nvPr/>
        </p:nvSpPr>
        <p:spPr>
          <a:xfrm>
            <a:off x="22478" y="32806"/>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3930" y="2337508"/>
            <a:ext cx="5007531" cy="1200329"/>
          </a:xfrm>
          <a:prstGeom prst="rect">
            <a:avLst/>
          </a:prstGeom>
          <a:noFill/>
        </p:spPr>
        <p:txBody>
          <a:bodyPr wrap="square" rtlCol="0">
            <a:spAutoFit/>
          </a:bodyPr>
          <a:lstStyle/>
          <a:p>
            <a:r>
              <a:rPr lang="en-US"/>
              <a:t>All connections on the machine are installed, cables between power supplies and machine</a:t>
            </a:r>
          </a:p>
          <a:p>
            <a:r>
              <a:rPr lang="en-US"/>
              <a:t>still missing (delay of the contracting firm): </a:t>
            </a:r>
          </a:p>
          <a:p>
            <a:r>
              <a:rPr lang="en-US"/>
              <a:t>it will be laying the cables after February 2014</a:t>
            </a:r>
          </a:p>
        </p:txBody>
      </p:sp>
      <p:sp>
        <p:nvSpPr>
          <p:cNvPr id="5" name="TextBox 4"/>
          <p:cNvSpPr txBox="1"/>
          <p:nvPr/>
        </p:nvSpPr>
        <p:spPr>
          <a:xfrm>
            <a:off x="2330404" y="1047894"/>
            <a:ext cx="4509685" cy="1200329"/>
          </a:xfrm>
          <a:prstGeom prst="rect">
            <a:avLst/>
          </a:prstGeom>
          <a:noFill/>
        </p:spPr>
        <p:txBody>
          <a:bodyPr wrap="square" rtlCol="0">
            <a:spAutoFit/>
          </a:bodyPr>
          <a:lstStyle/>
          <a:p>
            <a:r>
              <a:rPr lang="en-US"/>
              <a:t>PROTO-SPHERA in its Phase-1 (central plasma column) almost ready to operate: </a:t>
            </a:r>
          </a:p>
          <a:p>
            <a:r>
              <a:rPr lang="en-US"/>
              <a:t>under vacuum, ready for baking at 90º C.</a:t>
            </a:r>
          </a:p>
          <a:p>
            <a:endParaRPr lang="en-US"/>
          </a:p>
        </p:txBody>
      </p:sp>
      <p:sp>
        <p:nvSpPr>
          <p:cNvPr id="6" name="TextBox 5"/>
          <p:cNvSpPr txBox="1"/>
          <p:nvPr/>
        </p:nvSpPr>
        <p:spPr>
          <a:xfrm>
            <a:off x="1542587" y="6458940"/>
            <a:ext cx="5808839" cy="369332"/>
          </a:xfrm>
          <a:prstGeom prst="rect">
            <a:avLst/>
          </a:prstGeom>
          <a:noFill/>
        </p:spPr>
        <p:txBody>
          <a:bodyPr wrap="none" rtlCol="0">
            <a:spAutoFit/>
          </a:bodyPr>
          <a:lstStyle/>
          <a:p>
            <a:r>
              <a:rPr lang="en-US" b="1" i="1"/>
              <a:t>Therefore during 2014 the first plasma should be produced</a:t>
            </a:r>
          </a:p>
        </p:txBody>
      </p:sp>
      <p:sp>
        <p:nvSpPr>
          <p:cNvPr id="7" name="TextBox 6"/>
          <p:cNvSpPr txBox="1"/>
          <p:nvPr/>
        </p:nvSpPr>
        <p:spPr>
          <a:xfrm>
            <a:off x="2867247" y="67154"/>
            <a:ext cx="3655350" cy="584776"/>
          </a:xfrm>
          <a:prstGeom prst="rect">
            <a:avLst/>
          </a:prstGeom>
          <a:noFill/>
        </p:spPr>
        <p:txBody>
          <a:bodyPr wrap="square" rtlCol="0">
            <a:spAutoFit/>
          </a:bodyPr>
          <a:lstStyle/>
          <a:p>
            <a:r>
              <a:rPr lang="en-US" sz="3200" b="1"/>
              <a:t>PROTO-SPHERA</a:t>
            </a:r>
          </a:p>
        </p:txBody>
      </p:sp>
      <p:cxnSp>
        <p:nvCxnSpPr>
          <p:cNvPr id="8" name="Straight Arrow Connector 7"/>
          <p:cNvCxnSpPr/>
          <p:nvPr/>
        </p:nvCxnSpPr>
        <p:spPr>
          <a:xfrm rot="10800000">
            <a:off x="2251732" y="1932717"/>
            <a:ext cx="157825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948907" y="1932717"/>
            <a:ext cx="189118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stretch>
            <a:fillRect/>
          </a:stretch>
        </p:blipFill>
        <p:spPr>
          <a:xfrm>
            <a:off x="35075" y="21899"/>
            <a:ext cx="2171700" cy="3835400"/>
          </a:xfrm>
          <a:prstGeom prst="rect">
            <a:avLst/>
          </a:prstGeom>
        </p:spPr>
      </p:pic>
      <p:pic>
        <p:nvPicPr>
          <p:cNvPr id="11" name="Picture 10"/>
          <p:cNvPicPr>
            <a:picLocks noChangeAspect="1"/>
          </p:cNvPicPr>
          <p:nvPr/>
        </p:nvPicPr>
        <p:blipFill>
          <a:blip r:embed="rId3"/>
          <a:stretch>
            <a:fillRect/>
          </a:stretch>
        </p:blipFill>
        <p:spPr>
          <a:xfrm>
            <a:off x="6951865" y="34599"/>
            <a:ext cx="2159000" cy="3822700"/>
          </a:xfrm>
          <a:prstGeom prst="rect">
            <a:avLst/>
          </a:prstGeom>
        </p:spPr>
      </p:pic>
      <p:pic>
        <p:nvPicPr>
          <p:cNvPr id="12" name="Picture 11"/>
          <p:cNvPicPr>
            <a:picLocks noChangeAspect="1"/>
          </p:cNvPicPr>
          <p:nvPr/>
        </p:nvPicPr>
        <p:blipFill>
          <a:blip r:embed="rId4"/>
          <a:stretch>
            <a:fillRect/>
          </a:stretch>
        </p:blipFill>
        <p:spPr>
          <a:xfrm>
            <a:off x="24127" y="3905259"/>
            <a:ext cx="4559300" cy="2578100"/>
          </a:xfrm>
          <a:prstGeom prst="rect">
            <a:avLst/>
          </a:prstGeom>
        </p:spPr>
      </p:pic>
      <p:pic>
        <p:nvPicPr>
          <p:cNvPr id="13" name="Picture 12"/>
          <p:cNvPicPr>
            <a:picLocks noChangeAspect="1"/>
          </p:cNvPicPr>
          <p:nvPr/>
        </p:nvPicPr>
        <p:blipFill>
          <a:blip r:embed="rId5"/>
          <a:stretch>
            <a:fillRect/>
          </a:stretch>
        </p:blipFill>
        <p:spPr>
          <a:xfrm>
            <a:off x="4573752" y="3905259"/>
            <a:ext cx="4559300" cy="25781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descr="Divertor.jpg"/>
          <p:cNvPicPr>
            <a:picLocks noChangeAspect="1"/>
          </p:cNvPicPr>
          <p:nvPr/>
        </p:nvPicPr>
        <p:blipFill>
          <a:blip r:embed="rId2"/>
          <a:srcRect/>
          <a:stretch>
            <a:fillRect/>
          </a:stretch>
        </p:blipFill>
        <p:spPr bwMode="auto">
          <a:xfrm>
            <a:off x="1084263" y="2828640"/>
            <a:ext cx="7056437" cy="3659188"/>
          </a:xfrm>
          <a:prstGeom prst="rect">
            <a:avLst/>
          </a:prstGeom>
          <a:noFill/>
          <a:ln w="9525">
            <a:noFill/>
            <a:miter lim="800000"/>
            <a:headEnd/>
            <a:tailEnd/>
          </a:ln>
        </p:spPr>
      </p:pic>
      <p:sp>
        <p:nvSpPr>
          <p:cNvPr id="14339" name="TextBox 4"/>
          <p:cNvSpPr txBox="1">
            <a:spLocks noChangeArrowheads="1"/>
          </p:cNvSpPr>
          <p:nvPr/>
        </p:nvSpPr>
        <p:spPr bwMode="auto">
          <a:xfrm>
            <a:off x="460375" y="1320515"/>
            <a:ext cx="8280400" cy="923330"/>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Per minimizzare l’interazione del plasma con le pareti metalliche ed evitare che impurezze contaminino il plasma si inizia a sperimentare il ‘</a:t>
            </a:r>
            <a:r>
              <a:rPr lang="en-US">
                <a:solidFill>
                  <a:srgbClr val="FF0000"/>
                </a:solidFill>
                <a:latin typeface="Calibri" pitchFamily="-109" charset="0"/>
              </a:rPr>
              <a:t>divertore magnetico</a:t>
            </a:r>
            <a:r>
              <a:rPr lang="en-US">
                <a:latin typeface="Calibri" pitchFamily="-109" charset="0"/>
              </a:rPr>
              <a:t>’</a:t>
            </a:r>
          </a:p>
          <a:p>
            <a:r>
              <a:rPr lang="en-US">
                <a:latin typeface="Calibri" pitchFamily="-109" charset="0"/>
              </a:rPr>
              <a:t>ovvero l’introduzione di punti ad X (nulli del campo poloidale) al bordo del plasma</a:t>
            </a:r>
          </a:p>
        </p:txBody>
      </p:sp>
      <p:sp>
        <p:nvSpPr>
          <p:cNvPr id="14340" name="TextBox 8"/>
          <p:cNvSpPr txBox="1">
            <a:spLocks noChangeArrowheads="1"/>
          </p:cNvSpPr>
          <p:nvPr/>
        </p:nvSpPr>
        <p:spPr bwMode="auto">
          <a:xfrm>
            <a:off x="92075" y="742665"/>
            <a:ext cx="5911850" cy="369888"/>
          </a:xfrm>
          <a:prstGeom prst="rect">
            <a:avLst/>
          </a:prstGeom>
          <a:noFill/>
          <a:ln w="9525">
            <a:noFill/>
            <a:miter lim="800000"/>
            <a:headEnd/>
            <a:tailEnd/>
          </a:ln>
        </p:spPr>
        <p:txBody>
          <a:bodyPr>
            <a:prstTxWarp prst="textNoShape">
              <a:avLst/>
            </a:prstTxWarp>
            <a:spAutoFit/>
          </a:bodyPr>
          <a:lstStyle/>
          <a:p>
            <a:r>
              <a:rPr lang="en-US">
                <a:solidFill>
                  <a:srgbClr val="FF0000"/>
                </a:solidFill>
                <a:latin typeface="Calibri" pitchFamily="-109" charset="0"/>
              </a:rPr>
              <a:t>Anni 1970-1980	Il divertore magnetico nei tokamak</a:t>
            </a:r>
          </a:p>
        </p:txBody>
      </p:sp>
      <p:sp>
        <p:nvSpPr>
          <p:cNvPr id="5" name="TextBox 4"/>
          <p:cNvSpPr txBox="1"/>
          <p:nvPr/>
        </p:nvSpPr>
        <p:spPr>
          <a:xfrm>
            <a:off x="6586784" y="22476"/>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bNebula1.jpg"/>
          <p:cNvPicPr>
            <a:picLocks noChangeAspect="1"/>
          </p:cNvPicPr>
          <p:nvPr/>
        </p:nvPicPr>
        <p:blipFill>
          <a:blip r:embed="rId2"/>
          <a:stretch>
            <a:fillRect/>
          </a:stretch>
        </p:blipFill>
        <p:spPr>
          <a:xfrm>
            <a:off x="3593190" y="712281"/>
            <a:ext cx="5550810" cy="5445637"/>
          </a:xfrm>
          <a:prstGeom prst="rect">
            <a:avLst/>
          </a:prstGeom>
        </p:spPr>
      </p:pic>
      <p:pic>
        <p:nvPicPr>
          <p:cNvPr id="4" name="Picture 3" descr="Hopf2a.jpg"/>
          <p:cNvPicPr>
            <a:picLocks noChangeAspect="1"/>
          </p:cNvPicPr>
          <p:nvPr/>
        </p:nvPicPr>
        <p:blipFill>
          <a:blip r:embed="rId3"/>
          <a:stretch>
            <a:fillRect/>
          </a:stretch>
        </p:blipFill>
        <p:spPr>
          <a:xfrm rot="2757569">
            <a:off x="636812" y="2036489"/>
            <a:ext cx="3324908" cy="29940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150813" y="2229082"/>
            <a:ext cx="8826500" cy="369888"/>
          </a:xfrm>
          <a:prstGeom prst="rect">
            <a:avLst/>
          </a:prstGeom>
          <a:noFill/>
          <a:ln w="9525">
            <a:noFill/>
            <a:miter lim="800000"/>
            <a:headEnd/>
            <a:tailEnd/>
          </a:ln>
        </p:spPr>
        <p:txBody>
          <a:bodyPr>
            <a:prstTxWarp prst="textNoShape">
              <a:avLst/>
            </a:prstTxWarp>
            <a:spAutoFit/>
          </a:bodyPr>
          <a:lstStyle/>
          <a:p>
            <a:r>
              <a:rPr lang="en-US">
                <a:solidFill>
                  <a:srgbClr val="FF0000"/>
                </a:solidFill>
                <a:latin typeface="Calibri" pitchFamily="-109" charset="0"/>
              </a:rPr>
              <a:t>Anno 1982: </a:t>
            </a:r>
            <a:r>
              <a:rPr lang="en-US">
                <a:latin typeface="Calibri" pitchFamily="-109" charset="0"/>
              </a:rPr>
              <a:t>Il Tokamak ASDEX (Monaco di Baviera) scopre il “modo H” (</a:t>
            </a:r>
            <a:r>
              <a:rPr lang="en-US" b="1">
                <a:latin typeface="Calibri" pitchFamily="-109" charset="0"/>
              </a:rPr>
              <a:t>H</a:t>
            </a:r>
            <a:r>
              <a:rPr lang="en-US">
                <a:latin typeface="Calibri" pitchFamily="-109" charset="0"/>
              </a:rPr>
              <a:t>igh confinement)</a:t>
            </a:r>
          </a:p>
        </p:txBody>
      </p:sp>
      <p:pic>
        <p:nvPicPr>
          <p:cNvPr id="15363" name="Picture 4" descr="ModoH.jpg"/>
          <p:cNvPicPr>
            <a:picLocks noChangeAspect="1"/>
          </p:cNvPicPr>
          <p:nvPr/>
        </p:nvPicPr>
        <p:blipFill>
          <a:blip r:embed="rId2"/>
          <a:srcRect/>
          <a:stretch>
            <a:fillRect/>
          </a:stretch>
        </p:blipFill>
        <p:spPr bwMode="auto">
          <a:xfrm>
            <a:off x="5588000" y="3595920"/>
            <a:ext cx="3203575" cy="2970212"/>
          </a:xfrm>
          <a:prstGeom prst="rect">
            <a:avLst/>
          </a:prstGeom>
          <a:noFill/>
          <a:ln w="9525">
            <a:noFill/>
            <a:miter lim="800000"/>
            <a:headEnd/>
            <a:tailEnd/>
          </a:ln>
        </p:spPr>
      </p:pic>
      <p:sp>
        <p:nvSpPr>
          <p:cNvPr id="15364" name="TextBox 6"/>
          <p:cNvSpPr txBox="1">
            <a:spLocks noChangeArrowheads="1"/>
          </p:cNvSpPr>
          <p:nvPr/>
        </p:nvSpPr>
        <p:spPr bwMode="auto">
          <a:xfrm>
            <a:off x="177800" y="2598970"/>
            <a:ext cx="7953375" cy="1754187"/>
          </a:xfrm>
          <a:prstGeom prst="rect">
            <a:avLst/>
          </a:prstGeom>
          <a:noFill/>
          <a:ln w="9525">
            <a:noFill/>
            <a:miter lim="800000"/>
            <a:headEnd/>
            <a:tailEnd/>
          </a:ln>
        </p:spPr>
        <p:txBody>
          <a:bodyPr wrap="none">
            <a:prstTxWarp prst="textNoShape">
              <a:avLst/>
            </a:prstTxWarp>
            <a:spAutoFit/>
          </a:bodyPr>
          <a:lstStyle/>
          <a:p>
            <a:r>
              <a:rPr lang="en-US" b="1">
                <a:latin typeface="Calibri" pitchFamily="-109" charset="0"/>
              </a:rPr>
              <a:t>In presenza di una sufficiente potenza di riscaldamento addizionale del plasma</a:t>
            </a:r>
          </a:p>
          <a:p>
            <a:r>
              <a:rPr lang="en-US" b="1">
                <a:latin typeface="Calibri" pitchFamily="-109" charset="0"/>
              </a:rPr>
              <a:t>il divertore magnetico forma una barriera di temperatura al bordo “Piedistallo”:</a:t>
            </a:r>
          </a:p>
          <a:p>
            <a:r>
              <a:rPr lang="en-US" b="1">
                <a:latin typeface="Calibri" pitchFamily="-109" charset="0"/>
              </a:rPr>
              <a:t>il confinamento dell’energia aumenta, ma si instaura una serie di instabilita’</a:t>
            </a:r>
          </a:p>
          <a:p>
            <a:r>
              <a:rPr lang="en-US" b="1">
                <a:latin typeface="Calibri" pitchFamily="-109" charset="0"/>
              </a:rPr>
              <a:t>				del bordo del plasma  (ELMs)</a:t>
            </a:r>
          </a:p>
          <a:p>
            <a:r>
              <a:rPr lang="en-US" b="1">
                <a:latin typeface="Calibri" pitchFamily="-109" charset="0"/>
              </a:rPr>
              <a:t>							(E</a:t>
            </a:r>
            <a:r>
              <a:rPr lang="en-US">
                <a:latin typeface="Calibri" pitchFamily="-109" charset="0"/>
              </a:rPr>
              <a:t>dge</a:t>
            </a:r>
            <a:r>
              <a:rPr lang="en-US" b="1">
                <a:latin typeface="Calibri" pitchFamily="-109" charset="0"/>
              </a:rPr>
              <a:t> L</a:t>
            </a:r>
            <a:r>
              <a:rPr lang="en-US">
                <a:latin typeface="Calibri" pitchFamily="-109" charset="0"/>
              </a:rPr>
              <a:t>ocalized</a:t>
            </a:r>
            <a:r>
              <a:rPr lang="en-US" b="1">
                <a:latin typeface="Calibri" pitchFamily="-109" charset="0"/>
              </a:rPr>
              <a:t> M</a:t>
            </a:r>
            <a:r>
              <a:rPr lang="en-US">
                <a:latin typeface="Calibri" pitchFamily="-109" charset="0"/>
              </a:rPr>
              <a:t>odes)</a:t>
            </a:r>
          </a:p>
          <a:p>
            <a:r>
              <a:rPr lang="en-US">
                <a:latin typeface="Calibri" pitchFamily="-109" charset="0"/>
              </a:rPr>
              <a:t>							</a:t>
            </a:r>
          </a:p>
        </p:txBody>
      </p:sp>
      <p:cxnSp>
        <p:nvCxnSpPr>
          <p:cNvPr id="8" name="Straight Arrow Connector 7"/>
          <p:cNvCxnSpPr>
            <a:cxnSpLocks noChangeShapeType="1"/>
          </p:cNvCxnSpPr>
          <p:nvPr/>
        </p:nvCxnSpPr>
        <p:spPr bwMode="auto">
          <a:xfrm rot="16200000" flipH="1">
            <a:off x="6295882" y="4410119"/>
            <a:ext cx="2215776" cy="419101"/>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9" name="Straight Connector 8"/>
          <p:cNvCxnSpPr>
            <a:cxnSpLocks noChangeShapeType="1"/>
          </p:cNvCxnSpPr>
          <p:nvPr/>
        </p:nvCxnSpPr>
        <p:spPr bwMode="auto">
          <a:xfrm>
            <a:off x="5283200" y="3511782"/>
            <a:ext cx="2220913" cy="1588"/>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15369" name="TextBox 7"/>
          <p:cNvSpPr txBox="1">
            <a:spLocks noChangeArrowheads="1"/>
          </p:cNvSpPr>
          <p:nvPr/>
        </p:nvSpPr>
        <p:spPr bwMode="auto">
          <a:xfrm>
            <a:off x="177800" y="635232"/>
            <a:ext cx="8820150" cy="1190625"/>
          </a:xfrm>
          <a:prstGeom prst="rect">
            <a:avLst/>
          </a:prstGeom>
          <a:noFill/>
          <a:ln w="9525">
            <a:noFill/>
            <a:miter lim="800000"/>
            <a:headEnd/>
            <a:tailEnd/>
          </a:ln>
        </p:spPr>
        <p:txBody>
          <a:bodyPr>
            <a:prstTxWarp prst="textNoShape">
              <a:avLst/>
            </a:prstTxWarp>
            <a:spAutoFit/>
          </a:bodyPr>
          <a:lstStyle/>
          <a:p>
            <a:r>
              <a:rPr lang="en-US">
                <a:latin typeface="Calibri" pitchFamily="-109" charset="0"/>
              </a:rPr>
              <a:t>Ma il ‘divertore magnetico’,</a:t>
            </a:r>
          </a:p>
          <a:p>
            <a:r>
              <a:rPr lang="en-US">
                <a:latin typeface="Calibri" pitchFamily="-109" charset="0"/>
              </a:rPr>
              <a:t>•   </a:t>
            </a:r>
            <a:r>
              <a:rPr lang="en-US" i="1">
                <a:latin typeface="Calibri" pitchFamily="-109" charset="0"/>
              </a:rPr>
              <a:t>invece di ripulire il plasma dalle impurezze metalliche che vengono staccate dalla parete</a:t>
            </a:r>
          </a:p>
          <a:p>
            <a:r>
              <a:rPr lang="en-US" i="1">
                <a:latin typeface="Calibri" pitchFamily="-109" charset="0"/>
              </a:rPr>
              <a:t>     (lo fa in modo dubbio, l’alta densita’ di plasma e’ uno strumento molto piu’ efficace),</a:t>
            </a:r>
          </a:p>
          <a:p>
            <a:r>
              <a:rPr lang="en-US">
                <a:latin typeface="Calibri" pitchFamily="-109" charset="0"/>
              </a:rPr>
              <a:t>•   </a:t>
            </a:r>
            <a:r>
              <a:rPr lang="en-US" i="1">
                <a:solidFill>
                  <a:srgbClr val="FF0000"/>
                </a:solidFill>
                <a:latin typeface="Calibri" pitchFamily="-109" charset="0"/>
              </a:rPr>
              <a:t>dara’ il via ad una fisica nuova e del tutto inaspettata</a:t>
            </a:r>
          </a:p>
        </p:txBody>
      </p:sp>
      <p:sp>
        <p:nvSpPr>
          <p:cNvPr id="13" name="TextBox 12"/>
          <p:cNvSpPr txBox="1"/>
          <p:nvPr/>
        </p:nvSpPr>
        <p:spPr>
          <a:xfrm>
            <a:off x="6586784" y="33714"/>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edestal.jpg"/>
          <p:cNvPicPr>
            <a:picLocks noChangeAspect="1"/>
          </p:cNvPicPr>
          <p:nvPr/>
        </p:nvPicPr>
        <p:blipFill>
          <a:blip r:embed="rId2"/>
          <a:srcRect/>
          <a:stretch>
            <a:fillRect/>
          </a:stretch>
        </p:blipFill>
        <p:spPr bwMode="auto">
          <a:xfrm>
            <a:off x="160338" y="3238249"/>
            <a:ext cx="6165850" cy="3597275"/>
          </a:xfrm>
          <a:prstGeom prst="rect">
            <a:avLst/>
          </a:prstGeom>
          <a:noFill/>
          <a:ln w="9525">
            <a:noFill/>
            <a:miter lim="800000"/>
            <a:headEnd/>
            <a:tailEnd/>
          </a:ln>
        </p:spPr>
      </p:pic>
      <p:pic>
        <p:nvPicPr>
          <p:cNvPr id="5" name="Picture 8"/>
          <p:cNvPicPr>
            <a:picLocks noChangeAspect="1"/>
          </p:cNvPicPr>
          <p:nvPr/>
        </p:nvPicPr>
        <p:blipFill>
          <a:blip r:embed="rId3"/>
          <a:srcRect/>
          <a:stretch>
            <a:fillRect/>
          </a:stretch>
        </p:blipFill>
        <p:spPr bwMode="auto">
          <a:xfrm>
            <a:off x="4306888" y="30163"/>
            <a:ext cx="4735512" cy="3230562"/>
          </a:xfrm>
          <a:prstGeom prst="rect">
            <a:avLst/>
          </a:prstGeom>
          <a:noFill/>
          <a:ln w="9525">
            <a:noFill/>
            <a:miter lim="800000"/>
            <a:headEnd/>
            <a:tailEnd/>
          </a:ln>
        </p:spPr>
      </p:pic>
      <p:sp>
        <p:nvSpPr>
          <p:cNvPr id="6" name="TextBox 9"/>
          <p:cNvSpPr txBox="1">
            <a:spLocks noChangeArrowheads="1"/>
          </p:cNvSpPr>
          <p:nvPr/>
        </p:nvSpPr>
        <p:spPr bwMode="auto">
          <a:xfrm>
            <a:off x="22478" y="1359759"/>
            <a:ext cx="4490757" cy="1200329"/>
          </a:xfrm>
          <a:prstGeom prst="rect">
            <a:avLst/>
          </a:prstGeom>
          <a:noFill/>
          <a:ln w="9525">
            <a:noFill/>
            <a:miter lim="800000"/>
            <a:headEnd/>
            <a:tailEnd/>
          </a:ln>
        </p:spPr>
        <p:txBody>
          <a:bodyPr wrap="none">
            <a:prstTxWarp prst="textNoShape">
              <a:avLst/>
            </a:prstTxWarp>
            <a:spAutoFit/>
          </a:bodyPr>
          <a:lstStyle/>
          <a:p>
            <a:pPr algn="just"/>
            <a:r>
              <a:rPr lang="en-US">
                <a:latin typeface="Calibri" pitchFamily="-109" charset="0"/>
              </a:rPr>
              <a:t>I </a:t>
            </a:r>
            <a:r>
              <a:rPr lang="en-US" b="1">
                <a:latin typeface="Calibri" pitchFamily="-109" charset="0"/>
              </a:rPr>
              <a:t>filamenti</a:t>
            </a:r>
            <a:r>
              <a:rPr lang="en-US">
                <a:latin typeface="Calibri" pitchFamily="-109" charset="0"/>
              </a:rPr>
              <a:t> nascono su valori interi (</a:t>
            </a:r>
            <a:r>
              <a:rPr lang="en-US" i="1">
                <a:latin typeface="Calibri" pitchFamily="-109" charset="0"/>
              </a:rPr>
              <a:t>q</a:t>
            </a:r>
            <a:r>
              <a:rPr lang="en-US" i="1" baseline="-25000">
                <a:latin typeface="Calibri" pitchFamily="-109" charset="0"/>
              </a:rPr>
              <a:t>ped </a:t>
            </a:r>
            <a:r>
              <a:rPr lang="en-US" i="1">
                <a:latin typeface="Calibri" pitchFamily="-109" charset="0"/>
              </a:rPr>
              <a:t>=4,5…</a:t>
            </a:r>
            <a:r>
              <a:rPr lang="en-US">
                <a:latin typeface="Calibri" pitchFamily="-109" charset="0"/>
              </a:rPr>
              <a:t>)</a:t>
            </a:r>
          </a:p>
          <a:p>
            <a:pPr algn="just"/>
            <a:r>
              <a:rPr lang="en-US">
                <a:latin typeface="Calibri" pitchFamily="-109" charset="0"/>
              </a:rPr>
              <a:t>della trasformata rotazionale inversa, che</a:t>
            </a:r>
          </a:p>
          <a:p>
            <a:pPr algn="just"/>
            <a:r>
              <a:rPr lang="en-US">
                <a:latin typeface="Calibri" pitchFamily="-109" charset="0"/>
              </a:rPr>
              <a:t>sono tipici del </a:t>
            </a:r>
            <a:r>
              <a:rPr lang="en-US" b="1">
                <a:latin typeface="Calibri" pitchFamily="-109" charset="0"/>
              </a:rPr>
              <a:t>“Piedistallo”</a:t>
            </a:r>
          </a:p>
          <a:p>
            <a:pPr algn="just"/>
            <a:r>
              <a:rPr lang="en-US">
                <a:latin typeface="Calibri" pitchFamily="-109" charset="0"/>
              </a:rPr>
              <a:t>… che e’ anche uno </a:t>
            </a:r>
            <a:r>
              <a:rPr lang="en-US" b="1">
                <a:latin typeface="Calibri" pitchFamily="-109" charset="0"/>
              </a:rPr>
              <a:t>“shear-layer” di velocita’</a:t>
            </a:r>
          </a:p>
        </p:txBody>
      </p:sp>
      <p:sp>
        <p:nvSpPr>
          <p:cNvPr id="7" name="TextBox 14"/>
          <p:cNvSpPr txBox="1">
            <a:spLocks noChangeArrowheads="1"/>
          </p:cNvSpPr>
          <p:nvPr/>
        </p:nvSpPr>
        <p:spPr bwMode="auto">
          <a:xfrm>
            <a:off x="6788150" y="3413125"/>
            <a:ext cx="2044700" cy="523875"/>
          </a:xfrm>
          <a:prstGeom prst="rect">
            <a:avLst/>
          </a:prstGeom>
          <a:noFill/>
          <a:ln w="9525">
            <a:noFill/>
            <a:miter lim="800000"/>
            <a:headEnd/>
            <a:tailEnd/>
          </a:ln>
        </p:spPr>
        <p:txBody>
          <a:bodyPr wrap="none">
            <a:prstTxWarp prst="textNoShape">
              <a:avLst/>
            </a:prstTxWarp>
            <a:spAutoFit/>
          </a:bodyPr>
          <a:lstStyle/>
          <a:p>
            <a:r>
              <a:rPr lang="en-US" sz="1400" i="1">
                <a:latin typeface="Calibri" pitchFamily="-109" charset="0"/>
              </a:rPr>
              <a:t>JET data - E. Solano et al.</a:t>
            </a:r>
          </a:p>
          <a:p>
            <a:r>
              <a:rPr lang="en-US" sz="1400" i="1">
                <a:latin typeface="Calibri" pitchFamily="-109" charset="0"/>
              </a:rPr>
              <a:t>PRL 104, 185003 (2010)</a:t>
            </a:r>
          </a:p>
        </p:txBody>
      </p:sp>
      <p:cxnSp>
        <p:nvCxnSpPr>
          <p:cNvPr id="8" name="Straight Connector 7"/>
          <p:cNvCxnSpPr/>
          <p:nvPr/>
        </p:nvCxnSpPr>
        <p:spPr>
          <a:xfrm>
            <a:off x="1397000" y="2837087"/>
            <a:ext cx="2667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3750582" y="3128281"/>
            <a:ext cx="57921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0858" y="150602"/>
            <a:ext cx="4572000" cy="646331"/>
          </a:xfrm>
          <a:prstGeom prst="rect">
            <a:avLst/>
          </a:prstGeom>
        </p:spPr>
        <p:txBody>
          <a:bodyPr>
            <a:spAutoFit/>
          </a:bodyPr>
          <a:lstStyle/>
          <a:p>
            <a:r>
              <a:rPr lang="en-US" i="1">
                <a:solidFill>
                  <a:srgbClr val="FF0000"/>
                </a:solidFill>
                <a:latin typeface="Calibri" pitchFamily="-109" charset="0"/>
              </a:rPr>
              <a:t>Occorreranno tuttavia piu’ di 20 anni per capire che gli ELMs sono dei </a:t>
            </a:r>
            <a:r>
              <a:rPr lang="en-US" b="1" i="1">
                <a:solidFill>
                  <a:srgbClr val="FF0000"/>
                </a:solidFill>
                <a:latin typeface="Calibri" pitchFamily="-109" charset="0"/>
              </a:rPr>
              <a:t>filamenti di plasma</a:t>
            </a:r>
          </a:p>
        </p:txBody>
      </p:sp>
      <p:sp>
        <p:nvSpPr>
          <p:cNvPr id="12" name="TextBox 11"/>
          <p:cNvSpPr txBox="1"/>
          <p:nvPr/>
        </p:nvSpPr>
        <p:spPr>
          <a:xfrm>
            <a:off x="6575806" y="6467136"/>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5"/>
          <p:cNvSpPr txBox="1">
            <a:spLocks noChangeArrowheads="1"/>
          </p:cNvSpPr>
          <p:nvPr/>
        </p:nvSpPr>
        <p:spPr bwMode="auto">
          <a:xfrm>
            <a:off x="444501" y="44952"/>
            <a:ext cx="8472488" cy="1754327"/>
          </a:xfrm>
          <a:prstGeom prst="rect">
            <a:avLst/>
          </a:prstGeom>
          <a:noFill/>
          <a:ln w="9525">
            <a:noFill/>
            <a:miter lim="800000"/>
            <a:headEnd/>
            <a:tailEnd/>
          </a:ln>
        </p:spPr>
        <p:txBody>
          <a:bodyPr>
            <a:prstTxWarp prst="textNoShape">
              <a:avLst/>
            </a:prstTxWarp>
            <a:spAutoFit/>
          </a:bodyPr>
          <a:lstStyle/>
          <a:p>
            <a:r>
              <a:rPr lang="en-US" b="1" i="1">
                <a:solidFill>
                  <a:srgbClr val="FF0000"/>
                </a:solidFill>
                <a:latin typeface="Calibri" pitchFamily="-109" charset="0"/>
              </a:rPr>
              <a:t>I filamenti sono visibili solo sul lato esterno del toro di plasma:</a:t>
            </a:r>
          </a:p>
          <a:p>
            <a:endParaRPr lang="en-US" i="1">
              <a:solidFill>
                <a:srgbClr val="FF0000"/>
              </a:solidFill>
              <a:latin typeface="Calibri" pitchFamily="-109" charset="0"/>
            </a:endParaRPr>
          </a:p>
          <a:p>
            <a:r>
              <a:rPr lang="en-US" i="1">
                <a:latin typeface="+mn-lt"/>
              </a:rPr>
              <a:t>ELMs sul Tokamak Sferico (R</a:t>
            </a:r>
            <a:r>
              <a:rPr lang="en-US" i="1" baseline="-25000">
                <a:latin typeface="+mn-lt"/>
              </a:rPr>
              <a:t>0</a:t>
            </a:r>
            <a:r>
              <a:rPr lang="en-US" i="1">
                <a:latin typeface="+mn-lt"/>
              </a:rPr>
              <a:t>/a≈1.5) MAST di Culham</a:t>
            </a:r>
          </a:p>
          <a:p>
            <a:r>
              <a:rPr lang="en-US" i="1">
                <a:latin typeface="+mn-lt"/>
              </a:rPr>
              <a:t>(2007), osservati in luce visibile</a:t>
            </a:r>
          </a:p>
          <a:p>
            <a:endParaRPr lang="en-US" i="1">
              <a:latin typeface="+mn-lt"/>
            </a:endParaRPr>
          </a:p>
          <a:p>
            <a:r>
              <a:rPr lang="en-US" i="1">
                <a:latin typeface="+mn-lt"/>
              </a:rPr>
              <a:t>• sono circa allineati al campo magnetico di equilibrio</a:t>
            </a:r>
          </a:p>
        </p:txBody>
      </p:sp>
      <p:cxnSp>
        <p:nvCxnSpPr>
          <p:cNvPr id="87" name="Straight Arrow Connector 86"/>
          <p:cNvCxnSpPr/>
          <p:nvPr/>
        </p:nvCxnSpPr>
        <p:spPr>
          <a:xfrm flipV="1">
            <a:off x="1738766" y="1815968"/>
            <a:ext cx="3795629" cy="224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442038" y="1907707"/>
            <a:ext cx="3956782" cy="923330"/>
          </a:xfrm>
          <a:prstGeom prst="rect">
            <a:avLst/>
          </a:prstGeom>
          <a:noFill/>
        </p:spPr>
        <p:txBody>
          <a:bodyPr wrap="none" rtlCol="0">
            <a:spAutoFit/>
          </a:bodyPr>
          <a:lstStyle/>
          <a:p>
            <a:r>
              <a:rPr lang="en-US" i="1">
                <a:latin typeface="+mn-lt"/>
              </a:rPr>
              <a:t>• lunghezza parallela al campo       =8 m</a:t>
            </a:r>
          </a:p>
          <a:p>
            <a:r>
              <a:rPr lang="en-US" i="1">
                <a:latin typeface="+mn-lt"/>
              </a:rPr>
              <a:t> </a:t>
            </a:r>
          </a:p>
          <a:p>
            <a:r>
              <a:rPr lang="en-US" i="1">
                <a:latin typeface="+mn-lt"/>
              </a:rPr>
              <a:t>• lunghezza perpendicolare      =2.5 cm </a:t>
            </a:r>
            <a:endParaRPr lang="en-US">
              <a:latin typeface="+mn-lt"/>
            </a:endParaRPr>
          </a:p>
        </p:txBody>
      </p:sp>
      <p:graphicFrame>
        <p:nvGraphicFramePr>
          <p:cNvPr id="16407" name="Object 23"/>
          <p:cNvGraphicFramePr>
            <a:graphicFrameLocks noChangeAspect="1"/>
          </p:cNvGraphicFramePr>
          <p:nvPr/>
        </p:nvGraphicFramePr>
        <p:xfrm>
          <a:off x="3491649" y="1897114"/>
          <a:ext cx="260350" cy="442912"/>
        </p:xfrm>
        <a:graphic>
          <a:graphicData uri="http://schemas.openxmlformats.org/presentationml/2006/ole">
            <mc:AlternateContent xmlns:mc="http://schemas.openxmlformats.org/markup-compatibility/2006">
              <mc:Choice xmlns:v="urn:schemas-microsoft-com:vml" Requires="v">
                <p:oleObj spid="_x0000_s16409" name="Equation" r:id="rId3" imgW="127000" imgH="215900" progId="Equation.DSMT4">
                  <p:embed/>
                </p:oleObj>
              </mc:Choice>
              <mc:Fallback>
                <p:oleObj name="Equation" r:id="rId3" imgW="127000" imgH="215900" progId="Equation.DSMT4">
                  <p:embed/>
                  <p:pic>
                    <p:nvPicPr>
                      <p:cNvPr id="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649" y="1897114"/>
                        <a:ext cx="260350" cy="44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6408" name="Object 24"/>
          <p:cNvGraphicFramePr>
            <a:graphicFrameLocks noChangeAspect="1"/>
          </p:cNvGraphicFramePr>
          <p:nvPr/>
        </p:nvGraphicFramePr>
        <p:xfrm>
          <a:off x="3131122" y="2447649"/>
          <a:ext cx="315912" cy="420688"/>
        </p:xfrm>
        <a:graphic>
          <a:graphicData uri="http://schemas.openxmlformats.org/presentationml/2006/ole">
            <mc:AlternateContent xmlns:mc="http://schemas.openxmlformats.org/markup-compatibility/2006">
              <mc:Choice xmlns:v="urn:schemas-microsoft-com:vml" Requires="v">
                <p:oleObj spid="_x0000_s16410" name="Equation" r:id="rId5" imgW="152400" imgH="203200" progId="Equation.DSMT4">
                  <p:embed/>
                </p:oleObj>
              </mc:Choice>
              <mc:Fallback>
                <p:oleObj name="Equation" r:id="rId5" imgW="152400" imgH="203200" progId="Equation.DSMT4">
                  <p:embed/>
                  <p:pic>
                    <p:nvPicPr>
                      <p:cNvPr id="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122" y="2447649"/>
                        <a:ext cx="315912" cy="4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6" name="TextBox 95"/>
          <p:cNvSpPr txBox="1"/>
          <p:nvPr/>
        </p:nvSpPr>
        <p:spPr>
          <a:xfrm>
            <a:off x="6575806" y="33136"/>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pic>
        <p:nvPicPr>
          <p:cNvPr id="98" name="Picture 97"/>
          <p:cNvPicPr>
            <a:picLocks noChangeAspect="1"/>
          </p:cNvPicPr>
          <p:nvPr/>
        </p:nvPicPr>
        <p:blipFill>
          <a:blip r:embed="rId7"/>
          <a:stretch>
            <a:fillRect/>
          </a:stretch>
        </p:blipFill>
        <p:spPr>
          <a:xfrm>
            <a:off x="5551867" y="468132"/>
            <a:ext cx="3379182" cy="3026077"/>
          </a:xfrm>
          <a:prstGeom prst="rect">
            <a:avLst/>
          </a:prstGeom>
        </p:spPr>
      </p:pic>
      <p:pic>
        <p:nvPicPr>
          <p:cNvPr id="99" name="Picture 98"/>
          <p:cNvPicPr>
            <a:picLocks noChangeAspect="1"/>
          </p:cNvPicPr>
          <p:nvPr/>
        </p:nvPicPr>
        <p:blipFill>
          <a:blip r:embed="rId8"/>
          <a:stretch>
            <a:fillRect/>
          </a:stretch>
        </p:blipFill>
        <p:spPr>
          <a:xfrm>
            <a:off x="889813" y="3508882"/>
            <a:ext cx="7400139" cy="2883398"/>
          </a:xfrm>
          <a:prstGeom prst="rect">
            <a:avLst/>
          </a:prstGeom>
        </p:spPr>
      </p:pic>
      <p:sp>
        <p:nvSpPr>
          <p:cNvPr id="100" name="TextBox 99"/>
          <p:cNvSpPr txBox="1"/>
          <p:nvPr/>
        </p:nvSpPr>
        <p:spPr>
          <a:xfrm>
            <a:off x="56155" y="6392280"/>
            <a:ext cx="9087845" cy="369332"/>
          </a:xfrm>
          <a:prstGeom prst="rect">
            <a:avLst/>
          </a:prstGeom>
          <a:noFill/>
        </p:spPr>
        <p:txBody>
          <a:bodyPr wrap="none" rtlCol="0">
            <a:spAutoFit/>
          </a:bodyPr>
          <a:lstStyle/>
          <a:p>
            <a:r>
              <a:rPr lang="en-US" i="1">
                <a:latin typeface="+mn-lt"/>
              </a:rPr>
              <a:t>La filamentazione, piu’ evidente durante gli ELM, e’ comunque un fenomeno ubiquito del bordo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21633" y="65610"/>
            <a:ext cx="9111389" cy="1138773"/>
          </a:xfrm>
          <a:prstGeom prst="rect">
            <a:avLst/>
          </a:prstGeom>
          <a:noFill/>
          <a:ln w="9525">
            <a:noFill/>
            <a:miter lim="800000"/>
            <a:headEnd/>
            <a:tailEnd/>
          </a:ln>
        </p:spPr>
        <p:txBody>
          <a:bodyPr wrap="square">
            <a:prstTxWarp prst="textNoShape">
              <a:avLst/>
            </a:prstTxWarp>
            <a:spAutoFit/>
          </a:bodyPr>
          <a:lstStyle/>
          <a:p>
            <a:r>
              <a:rPr lang="en-US" b="1" i="1">
                <a:latin typeface="Calibri" pitchFamily="-109" charset="0"/>
              </a:rPr>
              <a:t>• Filamenti</a:t>
            </a:r>
            <a:r>
              <a:rPr lang="en-US">
                <a:latin typeface="Calibri" pitchFamily="-109" charset="0"/>
              </a:rPr>
              <a:t> </a:t>
            </a:r>
            <a:r>
              <a:rPr lang="en-US" b="1" i="1">
                <a:latin typeface="Calibri" pitchFamily="-109" charset="0"/>
              </a:rPr>
              <a:t>con temperatura </a:t>
            </a:r>
            <a:r>
              <a:rPr lang="en-US">
                <a:latin typeface="Calibri" pitchFamily="-109" charset="0"/>
              </a:rPr>
              <a:t>(</a:t>
            </a:r>
            <a:r>
              <a:rPr lang="en-US" b="1" i="1">
                <a:latin typeface="Calibri" pitchFamily="-109" charset="0"/>
              </a:rPr>
              <a:t>T</a:t>
            </a:r>
            <a:r>
              <a:rPr lang="en-US" b="1" i="1" baseline="-25000">
                <a:latin typeface="Calibri" pitchFamily="-109" charset="0"/>
              </a:rPr>
              <a:t>ef</a:t>
            </a:r>
            <a:r>
              <a:rPr lang="el-GR" b="1" i="1">
                <a:latin typeface="Calibri" pitchFamily="-109" charset="0"/>
              </a:rPr>
              <a:t>≈</a:t>
            </a:r>
            <a:r>
              <a:rPr lang="en-US" b="1" i="1">
                <a:latin typeface="Calibri" pitchFamily="-109" charset="0"/>
              </a:rPr>
              <a:t>80 eV</a:t>
            </a:r>
            <a:r>
              <a:rPr lang="en-US" i="1">
                <a:latin typeface="Calibri" pitchFamily="-109" charset="0"/>
              </a:rPr>
              <a:t>  </a:t>
            </a:r>
            <a:r>
              <a:rPr lang="en-US">
                <a:latin typeface="Calibri" pitchFamily="-109" charset="0"/>
              </a:rPr>
              <a:t>vs. </a:t>
            </a:r>
            <a:r>
              <a:rPr lang="en-US" i="1">
                <a:latin typeface="Calibri" pitchFamily="-109" charset="0"/>
              </a:rPr>
              <a:t>T</a:t>
            </a:r>
            <a:r>
              <a:rPr lang="en-US" i="1" baseline="-25000">
                <a:latin typeface="Calibri" pitchFamily="-109" charset="0"/>
              </a:rPr>
              <a:t>eSOL</a:t>
            </a:r>
            <a:r>
              <a:rPr lang="el-GR" i="1">
                <a:latin typeface="Calibri" pitchFamily="-109" charset="0"/>
              </a:rPr>
              <a:t>≈</a:t>
            </a:r>
            <a:r>
              <a:rPr lang="en-US" i="1">
                <a:latin typeface="Calibri" pitchFamily="-109" charset="0"/>
              </a:rPr>
              <a:t>20 eV) </a:t>
            </a:r>
            <a:r>
              <a:rPr lang="en-US" b="1" i="1">
                <a:latin typeface="Calibri" pitchFamily="-109" charset="0"/>
              </a:rPr>
              <a:t>densita’ </a:t>
            </a:r>
            <a:r>
              <a:rPr lang="en-US">
                <a:latin typeface="Calibri" pitchFamily="-109" charset="0"/>
              </a:rPr>
              <a:t>(</a:t>
            </a:r>
            <a:r>
              <a:rPr lang="en-US" i="1">
                <a:latin typeface="Calibri" pitchFamily="-109" charset="0"/>
              </a:rPr>
              <a:t>n</a:t>
            </a:r>
            <a:r>
              <a:rPr lang="en-US" i="1" baseline="-25000">
                <a:latin typeface="Calibri" pitchFamily="-109" charset="0"/>
              </a:rPr>
              <a:t>ef</a:t>
            </a:r>
            <a:r>
              <a:rPr lang="el-GR" i="1">
                <a:latin typeface="Calibri" pitchFamily="-109" charset="0"/>
              </a:rPr>
              <a:t>≈</a:t>
            </a:r>
            <a:r>
              <a:rPr lang="en-US" i="1">
                <a:latin typeface="Calibri" pitchFamily="-109" charset="0"/>
              </a:rPr>
              <a:t>2 •10</a:t>
            </a:r>
            <a:r>
              <a:rPr lang="en-US" i="1" baseline="30000">
                <a:latin typeface="Calibri" pitchFamily="-109" charset="0"/>
              </a:rPr>
              <a:t>19</a:t>
            </a:r>
            <a:r>
              <a:rPr lang="en-US" i="1">
                <a:latin typeface="Calibri" pitchFamily="-109" charset="0"/>
              </a:rPr>
              <a:t> m</a:t>
            </a:r>
            <a:r>
              <a:rPr lang="en-US" i="1" baseline="30000">
                <a:latin typeface="Calibri" pitchFamily="-109" charset="0"/>
              </a:rPr>
              <a:t>-3</a:t>
            </a:r>
            <a:r>
              <a:rPr lang="en-US">
                <a:latin typeface="Calibri" pitchFamily="-109" charset="0"/>
              </a:rPr>
              <a:t> vs. </a:t>
            </a:r>
            <a:r>
              <a:rPr lang="en-US" i="1">
                <a:latin typeface="Calibri" pitchFamily="-109" charset="0"/>
              </a:rPr>
              <a:t>n</a:t>
            </a:r>
            <a:r>
              <a:rPr lang="en-US" i="1" baseline="-25000">
                <a:latin typeface="Calibri" pitchFamily="-109" charset="0"/>
              </a:rPr>
              <a:t>eSOL</a:t>
            </a:r>
            <a:r>
              <a:rPr lang="el-GR" i="1">
                <a:latin typeface="Calibri" pitchFamily="-109" charset="0"/>
              </a:rPr>
              <a:t>≈</a:t>
            </a:r>
            <a:r>
              <a:rPr lang="en-US" i="1">
                <a:latin typeface="Calibri" pitchFamily="-109" charset="0"/>
              </a:rPr>
              <a:t>0.2•</a:t>
            </a:r>
            <a:r>
              <a:rPr lang="en-US">
                <a:latin typeface="Calibri" pitchFamily="-109" charset="0"/>
              </a:rPr>
              <a:t>)</a:t>
            </a:r>
          </a:p>
          <a:p>
            <a:r>
              <a:rPr lang="en-US" b="1" i="1">
                <a:latin typeface="Calibri" pitchFamily="-109" charset="0"/>
              </a:rPr>
              <a:t>piu’ alta rispetto al plasma di bordo </a:t>
            </a:r>
            <a:r>
              <a:rPr lang="en-US" i="1">
                <a:latin typeface="Calibri" pitchFamily="-109" charset="0"/>
              </a:rPr>
              <a:t>(Scrape-Off-Layer, SOL plasma)</a:t>
            </a:r>
          </a:p>
          <a:p>
            <a:endParaRPr lang="en-US" sz="1400">
              <a:latin typeface="Calibri" pitchFamily="-109" charset="0"/>
            </a:endParaRPr>
          </a:p>
          <a:p>
            <a:r>
              <a:rPr lang="en-US" b="1" i="1">
                <a:latin typeface="Calibri" pitchFamily="-109" charset="0"/>
              </a:rPr>
              <a:t>• Portano correnti nette I</a:t>
            </a:r>
            <a:r>
              <a:rPr lang="en-US" b="1" i="1" baseline="-25000">
                <a:latin typeface="Calibri" pitchFamily="-109" charset="0"/>
              </a:rPr>
              <a:t>fil</a:t>
            </a:r>
            <a:r>
              <a:rPr lang="en-US" b="1" i="1">
                <a:latin typeface="Calibri" pitchFamily="-109" charset="0"/>
              </a:rPr>
              <a:t>≈200 A, in ogni filamento concordi alla corrente toroidale</a:t>
            </a:r>
            <a:r>
              <a:rPr lang="en-US" i="1">
                <a:latin typeface="Calibri" pitchFamily="-109" charset="0"/>
              </a:rPr>
              <a:t>, che pero’</a:t>
            </a:r>
          </a:p>
        </p:txBody>
      </p:sp>
      <p:pic>
        <p:nvPicPr>
          <p:cNvPr id="5" name="Picture 10" descr="FigAdd.jpg"/>
          <p:cNvPicPr>
            <a:picLocks noChangeAspect="1"/>
          </p:cNvPicPr>
          <p:nvPr/>
        </p:nvPicPr>
        <p:blipFill>
          <a:blip r:embed="rId3"/>
          <a:srcRect/>
          <a:stretch>
            <a:fillRect/>
          </a:stretch>
        </p:blipFill>
        <p:spPr bwMode="auto">
          <a:xfrm>
            <a:off x="5998616" y="1175073"/>
            <a:ext cx="3071937" cy="3682209"/>
          </a:xfrm>
          <a:prstGeom prst="rect">
            <a:avLst/>
          </a:prstGeom>
          <a:noFill/>
          <a:ln w="9525">
            <a:noFill/>
            <a:miter lim="800000"/>
            <a:headEnd/>
            <a:tailEnd/>
          </a:ln>
        </p:spPr>
      </p:pic>
      <p:pic>
        <p:nvPicPr>
          <p:cNvPr id="6" name="Picture 5" descr="Ergo.jpg"/>
          <p:cNvPicPr>
            <a:picLocks noChangeAspect="1"/>
          </p:cNvPicPr>
          <p:nvPr/>
        </p:nvPicPr>
        <p:blipFill>
          <a:blip r:embed="rId4"/>
          <a:stretch>
            <a:fillRect/>
          </a:stretch>
        </p:blipFill>
        <p:spPr>
          <a:xfrm>
            <a:off x="30253" y="2638445"/>
            <a:ext cx="4118895" cy="4192778"/>
          </a:xfrm>
          <a:prstGeom prst="rect">
            <a:avLst/>
          </a:prstGeom>
        </p:spPr>
      </p:pic>
      <p:sp>
        <p:nvSpPr>
          <p:cNvPr id="7" name="Line 8"/>
          <p:cNvSpPr>
            <a:spLocks noChangeShapeType="1"/>
          </p:cNvSpPr>
          <p:nvPr/>
        </p:nvSpPr>
        <p:spPr bwMode="auto">
          <a:xfrm>
            <a:off x="2750415" y="4697974"/>
            <a:ext cx="4572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8" name="Line 23"/>
          <p:cNvSpPr>
            <a:spLocks noChangeShapeType="1"/>
          </p:cNvSpPr>
          <p:nvPr/>
        </p:nvSpPr>
        <p:spPr bwMode="auto">
          <a:xfrm flipH="1" flipV="1">
            <a:off x="3020526" y="3567058"/>
            <a:ext cx="4572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aphicFrame>
        <p:nvGraphicFramePr>
          <p:cNvPr id="9" name="Object 4"/>
          <p:cNvGraphicFramePr>
            <a:graphicFrameLocks noChangeAspect="1"/>
          </p:cNvGraphicFramePr>
          <p:nvPr/>
        </p:nvGraphicFramePr>
        <p:xfrm>
          <a:off x="3460436" y="3969513"/>
          <a:ext cx="381000" cy="381000"/>
        </p:xfrm>
        <a:graphic>
          <a:graphicData uri="http://schemas.openxmlformats.org/presentationml/2006/ole">
            <mc:AlternateContent xmlns:mc="http://schemas.openxmlformats.org/markup-compatibility/2006">
              <mc:Choice xmlns:v="urn:schemas-microsoft-com:vml" Requires="v">
                <p:oleObj spid="_x0000_s60423" name="Equation" r:id="rId5" imgW="228600" imgH="228600" progId="Equation.DSMT4">
                  <p:embed/>
                </p:oleObj>
              </mc:Choice>
              <mc:Fallback>
                <p:oleObj name="Equation" r:id="rId5" imgW="228600" imgH="2286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436" y="3969513"/>
                        <a:ext cx="381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5"/>
          <p:cNvGraphicFramePr>
            <a:graphicFrameLocks noChangeAspect="1"/>
          </p:cNvGraphicFramePr>
          <p:nvPr/>
        </p:nvGraphicFramePr>
        <p:xfrm>
          <a:off x="2912213" y="5101325"/>
          <a:ext cx="431800" cy="457200"/>
        </p:xfrm>
        <a:graphic>
          <a:graphicData uri="http://schemas.openxmlformats.org/presentationml/2006/ole">
            <mc:AlternateContent xmlns:mc="http://schemas.openxmlformats.org/markup-compatibility/2006">
              <mc:Choice xmlns:v="urn:schemas-microsoft-com:vml" Requires="v">
                <p:oleObj spid="_x0000_s60424" name="Equation" r:id="rId7" imgW="215900" imgH="228600" progId="Equation.DSMT4">
                  <p:embed/>
                </p:oleObj>
              </mc:Choice>
              <mc:Fallback>
                <p:oleObj name="Equation" r:id="rId7" imgW="215900" imgH="2286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2213" y="5101325"/>
                        <a:ext cx="431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
          <p:cNvGraphicFramePr>
            <a:graphicFrameLocks noChangeAspect="1"/>
          </p:cNvGraphicFramePr>
          <p:nvPr/>
        </p:nvGraphicFramePr>
        <p:xfrm>
          <a:off x="3935806" y="5890355"/>
          <a:ext cx="985838" cy="339725"/>
        </p:xfrm>
        <a:graphic>
          <a:graphicData uri="http://schemas.openxmlformats.org/presentationml/2006/ole">
            <mc:AlternateContent xmlns:mc="http://schemas.openxmlformats.org/markup-compatibility/2006">
              <mc:Choice xmlns:v="urn:schemas-microsoft-com:vml" Requires="v">
                <p:oleObj spid="_x0000_s60425" name="Equation" r:id="rId9" imgW="698500" imgH="241300" progId="Equation.DSMT4">
                  <p:embed/>
                </p:oleObj>
              </mc:Choice>
              <mc:Fallback>
                <p:oleObj name="Equation" r:id="rId9" imgW="698500" imgH="241300" progId="Equation.DSMT4">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5806" y="5890355"/>
                        <a:ext cx="985838"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6"/>
          <p:cNvSpPr txBox="1">
            <a:spLocks noChangeArrowheads="1"/>
          </p:cNvSpPr>
          <p:nvPr/>
        </p:nvSpPr>
        <p:spPr bwMode="auto">
          <a:xfrm>
            <a:off x="5047142" y="5854946"/>
            <a:ext cx="2890535" cy="369332"/>
          </a:xfrm>
          <a:prstGeom prst="rect">
            <a:avLst/>
          </a:prstGeom>
          <a:noFill/>
          <a:ln w="9525">
            <a:noFill/>
            <a:miter lim="800000"/>
            <a:headEnd/>
            <a:tailEnd/>
          </a:ln>
        </p:spPr>
        <p:txBody>
          <a:bodyPr wrap="none">
            <a:prstTxWarp prst="textNoShape">
              <a:avLst/>
            </a:prstTxWarp>
            <a:spAutoFit/>
          </a:bodyPr>
          <a:lstStyle/>
          <a:p>
            <a:r>
              <a:rPr lang="en-US">
                <a:latin typeface="Calibri" pitchFamily="-109" charset="0"/>
              </a:rPr>
              <a:t>un esempio di anti-buoyancy</a:t>
            </a:r>
          </a:p>
        </p:txBody>
      </p:sp>
      <p:cxnSp>
        <p:nvCxnSpPr>
          <p:cNvPr id="13" name="Straight Arrow Connector 12"/>
          <p:cNvCxnSpPr>
            <a:stCxn id="16" idx="1"/>
          </p:cNvCxnSpPr>
          <p:nvPr/>
        </p:nvCxnSpPr>
        <p:spPr>
          <a:xfrm rot="10800000">
            <a:off x="3353412" y="5825270"/>
            <a:ext cx="495108" cy="214341"/>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4" name="Frame 13"/>
          <p:cNvSpPr/>
          <p:nvPr/>
        </p:nvSpPr>
        <p:spPr>
          <a:xfrm>
            <a:off x="2159342" y="4034370"/>
            <a:ext cx="1305513" cy="1872171"/>
          </a:xfrm>
          <a:prstGeom prst="frame">
            <a:avLst/>
          </a:prstGeom>
          <a:solidFill>
            <a:schemeClr val="accent5"/>
          </a:solidFill>
          <a:ln w="3175">
            <a:solidFill>
              <a:schemeClr val="accent1">
                <a:shade val="95000"/>
                <a:satMod val="105000"/>
              </a:schemeClr>
            </a:solidFill>
          </a:ln>
          <a:effectLst>
            <a:outerShdw blurRad="50800" dist="38100" dir="2700000" sx="0" sy="0" algn="tl" rotWithShape="0">
              <a:srgbClr val="000000">
                <a:alpha val="43000"/>
              </a:srgbClr>
            </a:outerShdw>
            <a:softEdge rad="6350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5" name="Frame 14"/>
          <p:cNvSpPr/>
          <p:nvPr/>
        </p:nvSpPr>
        <p:spPr>
          <a:xfrm>
            <a:off x="3359158" y="6332968"/>
            <a:ext cx="1130798" cy="428684"/>
          </a:xfrm>
          <a:prstGeom prst="frame">
            <a:avLst/>
          </a:prstGeom>
          <a:solidFill>
            <a:schemeClr val="accent5"/>
          </a:solidFill>
          <a:ln w="3175">
            <a:solidFill>
              <a:schemeClr val="accent1">
                <a:shade val="95000"/>
                <a:satMod val="105000"/>
              </a:schemeClr>
            </a:solidFill>
          </a:ln>
          <a:effectLst>
            <a:innerShdw blurRad="63500" dist="50800" dir="13500000">
              <a:srgbClr val="000000">
                <a:alpha val="50000"/>
              </a:srgbClr>
            </a:innerShdw>
            <a:softEdge rad="19050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6" name="Frame 15"/>
          <p:cNvSpPr/>
          <p:nvPr/>
        </p:nvSpPr>
        <p:spPr>
          <a:xfrm>
            <a:off x="3848520" y="5825268"/>
            <a:ext cx="1143882" cy="428684"/>
          </a:xfrm>
          <a:prstGeom prst="frame">
            <a:avLst/>
          </a:prstGeom>
          <a:solidFill>
            <a:schemeClr val="accent5"/>
          </a:solidFill>
          <a:ln w="3175">
            <a:solidFill>
              <a:schemeClr val="accent1">
                <a:shade val="95000"/>
                <a:satMod val="105000"/>
              </a:schemeClr>
            </a:solidFill>
          </a:ln>
          <a:effectLst>
            <a:outerShdw blurRad="50800" dist="38100" dir="2700000" sx="0" sy="0" algn="tl" rotWithShape="0">
              <a:srgbClr val="000000">
                <a:alpha val="43000"/>
              </a:srgbClr>
            </a:outerShdw>
            <a:softEdge rad="1270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17" name="Straight Arrow Connector 16"/>
          <p:cNvCxnSpPr/>
          <p:nvPr/>
        </p:nvCxnSpPr>
        <p:spPr>
          <a:xfrm flipV="1">
            <a:off x="4740596" y="3317475"/>
            <a:ext cx="1974850" cy="1837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555592" y="4777532"/>
            <a:ext cx="5463276" cy="923330"/>
          </a:xfrm>
          <a:prstGeom prst="rect">
            <a:avLst/>
          </a:prstGeom>
        </p:spPr>
        <p:txBody>
          <a:bodyPr wrap="square">
            <a:spAutoFit/>
          </a:bodyPr>
          <a:lstStyle/>
          <a:p>
            <a:r>
              <a:rPr lang="en-US">
                <a:latin typeface="Calibri" pitchFamily="-109" charset="0"/>
              </a:rPr>
              <a:t>L’ergodizzazione del plasma di bordo rende i filamenti la zona a piu’ alto confinamento provocando su di loro una </a:t>
            </a:r>
          </a:p>
          <a:p>
            <a:r>
              <a:rPr lang="en-US">
                <a:latin typeface="Calibri" pitchFamily="-109" charset="0"/>
              </a:rPr>
              <a:t>“gravita’ efficace” </a:t>
            </a:r>
          </a:p>
        </p:txBody>
      </p:sp>
      <p:sp>
        <p:nvSpPr>
          <p:cNvPr id="20" name="TextBox 3"/>
          <p:cNvSpPr txBox="1">
            <a:spLocks noChangeArrowheads="1"/>
          </p:cNvSpPr>
          <p:nvPr/>
        </p:nvSpPr>
        <p:spPr bwMode="auto">
          <a:xfrm>
            <a:off x="19305" y="1673117"/>
            <a:ext cx="5807075" cy="923330"/>
          </a:xfrm>
          <a:prstGeom prst="rect">
            <a:avLst/>
          </a:prstGeom>
          <a:noFill/>
          <a:ln w="9525">
            <a:noFill/>
            <a:miter lim="800000"/>
            <a:headEnd/>
            <a:tailEnd/>
          </a:ln>
        </p:spPr>
        <p:txBody>
          <a:bodyPr>
            <a:prstTxWarp prst="textNoShape">
              <a:avLst/>
            </a:prstTxWarp>
            <a:spAutoFit/>
          </a:bodyPr>
          <a:lstStyle/>
          <a:p>
            <a:r>
              <a:rPr lang="en-US" b="1" i="1">
                <a:latin typeface="Calibri" pitchFamily="-109" charset="0"/>
              </a:rPr>
              <a:t>• Le correnti dei filamenti ergodizzano il plasma di bordo</a:t>
            </a:r>
            <a:endParaRPr lang="en-US" i="1">
              <a:latin typeface="Calibri" pitchFamily="-109" charset="0"/>
            </a:endParaRPr>
          </a:p>
          <a:p>
            <a:r>
              <a:rPr lang="en-US">
                <a:latin typeface="Calibri" pitchFamily="-109" charset="0"/>
              </a:rPr>
              <a:t>La corrente si chiude poi sul lato interno del toro, tramite     </a:t>
            </a:r>
          </a:p>
          <a:p>
            <a:r>
              <a:rPr lang="en-US">
                <a:latin typeface="Calibri" pitchFamily="-109" charset="0"/>
              </a:rPr>
              <a:t>elettroni che fluiscono nel campo ergodico </a:t>
            </a:r>
          </a:p>
        </p:txBody>
      </p:sp>
      <p:graphicFrame>
        <p:nvGraphicFramePr>
          <p:cNvPr id="21" name="Object 3"/>
          <p:cNvGraphicFramePr>
            <a:graphicFrameLocks noChangeAspect="1"/>
          </p:cNvGraphicFramePr>
          <p:nvPr/>
        </p:nvGraphicFramePr>
        <p:xfrm>
          <a:off x="5381181" y="5335588"/>
          <a:ext cx="3368675" cy="392112"/>
        </p:xfrm>
        <a:graphic>
          <a:graphicData uri="http://schemas.openxmlformats.org/presentationml/2006/ole">
            <mc:AlternateContent xmlns:mc="http://schemas.openxmlformats.org/markup-compatibility/2006">
              <mc:Choice xmlns:v="urn:schemas-microsoft-com:vml" Requires="v">
                <p:oleObj spid="_x0000_s60426" name="Equation" r:id="rId11" imgW="2387600" imgH="279400" progId="Equation.DSMT4">
                  <p:embed/>
                </p:oleObj>
              </mc:Choice>
              <mc:Fallback>
                <p:oleObj name="Equation" r:id="rId11" imgW="2387600" imgH="279400" progId="Equation.DSMT4">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1181" y="5335588"/>
                        <a:ext cx="3368675" cy="392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Box 21"/>
          <p:cNvSpPr txBox="1"/>
          <p:nvPr/>
        </p:nvSpPr>
        <p:spPr>
          <a:xfrm>
            <a:off x="6575806" y="6455898"/>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graphicFrame>
        <p:nvGraphicFramePr>
          <p:cNvPr id="23" name="Object 11"/>
          <p:cNvGraphicFramePr>
            <a:graphicFrameLocks noChangeAspect="1"/>
          </p:cNvGraphicFramePr>
          <p:nvPr/>
        </p:nvGraphicFramePr>
        <p:xfrm>
          <a:off x="4779320" y="1114895"/>
          <a:ext cx="506412" cy="525463"/>
        </p:xfrm>
        <a:graphic>
          <a:graphicData uri="http://schemas.openxmlformats.org/presentationml/2006/ole">
            <mc:AlternateContent xmlns:mc="http://schemas.openxmlformats.org/markup-compatibility/2006">
              <mc:Choice xmlns:v="urn:schemas-microsoft-com:vml" Requires="v">
                <p:oleObj spid="_x0000_s60427" name="Equation" r:id="rId13" imgW="368300" imgH="381000" progId="Equation.DSMT4">
                  <p:embed/>
                </p:oleObj>
              </mc:Choice>
              <mc:Fallback>
                <p:oleObj name="Equation" r:id="rId13" imgW="368300" imgH="381000" progId="Equation.DSMT4">
                  <p:embed/>
                  <p:pic>
                    <p:nvPicPr>
                      <p:cNvPr id="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79320" y="1114895"/>
                        <a:ext cx="506412" cy="52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 name="Rectangle 23"/>
          <p:cNvSpPr/>
          <p:nvPr/>
        </p:nvSpPr>
        <p:spPr>
          <a:xfrm>
            <a:off x="20195" y="1155846"/>
            <a:ext cx="6340372" cy="369332"/>
          </a:xfrm>
          <a:prstGeom prst="rect">
            <a:avLst/>
          </a:prstGeom>
        </p:spPr>
        <p:txBody>
          <a:bodyPr wrap="square">
            <a:spAutoFit/>
          </a:bodyPr>
          <a:lstStyle/>
          <a:p>
            <a:r>
              <a:rPr lang="en-US" i="1">
                <a:latin typeface="Calibri" pitchFamily="-109" charset="0"/>
              </a:rPr>
              <a:t>non bastano a confinare la pressione nei filamenti        ≈350 Pa</a:t>
            </a:r>
            <a:endParaRPr lang="en-US"/>
          </a:p>
        </p:txBody>
      </p:sp>
      <p:cxnSp>
        <p:nvCxnSpPr>
          <p:cNvPr id="25" name="Straight Arrow Connector 24"/>
          <p:cNvCxnSpPr/>
          <p:nvPr/>
        </p:nvCxnSpPr>
        <p:spPr>
          <a:xfrm rot="10800000">
            <a:off x="3555592" y="3469878"/>
            <a:ext cx="1185004" cy="31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1865" y="2389688"/>
            <a:ext cx="5159238" cy="646331"/>
          </a:xfrm>
          <a:prstGeom prst="rect">
            <a:avLst/>
          </a:prstGeom>
        </p:spPr>
        <p:txBody>
          <a:bodyPr wrap="square">
            <a:spAutoFit/>
          </a:bodyPr>
          <a:lstStyle/>
          <a:p>
            <a:pPr algn="ctr"/>
            <a:r>
              <a:rPr lang="en-US" b="1">
                <a:latin typeface="Calibri" pitchFamily="-109" charset="0"/>
              </a:rPr>
              <a:t>rilasciano sul divertore una porzione cospicua </a:t>
            </a:r>
          </a:p>
          <a:p>
            <a:pPr algn="ctr"/>
            <a:r>
              <a:rPr lang="en-US" b="1">
                <a:latin typeface="Calibri" pitchFamily="-109" charset="0"/>
              </a:rPr>
              <a:t>(fino al </a:t>
            </a:r>
            <a:r>
              <a:rPr lang="en-US" b="1" i="1">
                <a:latin typeface="Calibri" pitchFamily="-109" charset="0"/>
              </a:rPr>
              <a:t>20%</a:t>
            </a:r>
            <a:r>
              <a:rPr lang="en-US" b="1">
                <a:latin typeface="Calibri" pitchFamily="-109" charset="0"/>
              </a:rPr>
              <a:t>) dell’energia che sta nel piedistallo</a:t>
            </a:r>
          </a:p>
        </p:txBody>
      </p:sp>
      <p:cxnSp>
        <p:nvCxnSpPr>
          <p:cNvPr id="5" name="Straight Connector 4"/>
          <p:cNvCxnSpPr/>
          <p:nvPr/>
        </p:nvCxnSpPr>
        <p:spPr>
          <a:xfrm>
            <a:off x="4303737" y="2724092"/>
            <a:ext cx="1982897"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11"/>
          <p:cNvSpPr txBox="1">
            <a:spLocks noChangeArrowheads="1"/>
          </p:cNvSpPr>
          <p:nvPr/>
        </p:nvSpPr>
        <p:spPr bwMode="auto">
          <a:xfrm>
            <a:off x="4277620" y="3256278"/>
            <a:ext cx="4837366" cy="646331"/>
          </a:xfrm>
          <a:prstGeom prst="rect">
            <a:avLst/>
          </a:prstGeom>
          <a:noFill/>
          <a:ln w="9525">
            <a:noFill/>
            <a:miter lim="800000"/>
            <a:headEnd/>
            <a:tailEnd/>
          </a:ln>
        </p:spPr>
        <p:txBody>
          <a:bodyPr wrap="square">
            <a:prstTxWarp prst="textNoShape">
              <a:avLst/>
            </a:prstTxWarp>
            <a:spAutoFit/>
          </a:bodyPr>
          <a:lstStyle/>
          <a:p>
            <a:r>
              <a:rPr lang="en-US" b="1" i="1">
                <a:solidFill>
                  <a:srgbClr val="FF0000"/>
                </a:solidFill>
                <a:latin typeface="Calibri" pitchFamily="-109" charset="0"/>
              </a:rPr>
              <a:t>Tra i fenomeni piu’ interessanti … </a:t>
            </a:r>
          </a:p>
          <a:p>
            <a:r>
              <a:rPr lang="en-US" b="1" i="1">
                <a:solidFill>
                  <a:srgbClr val="FF0000"/>
                </a:solidFill>
                <a:latin typeface="Calibri" pitchFamily="-109" charset="0"/>
              </a:rPr>
              <a:t>ma anche piu’ maligni per un eventuale reattore! </a:t>
            </a:r>
          </a:p>
        </p:txBody>
      </p:sp>
      <p:pic>
        <p:nvPicPr>
          <p:cNvPr id="7" name="17118_0247100bl.wmv">
            <a:hlinkClick r:id="" action="ppaction://media"/>
            <a:hlinkHover r:id="" action="ppaction://ole?verb=0"/>
          </p:cNvPr>
          <p:cNvPicPr>
            <a:picLocks/>
          </p:cNvPicPr>
          <p:nvPr>
            <a:videoFile r:link="rId3"/>
            <p:extLst>
              <p:ext uri="{DAA4B4D4-6D71-4841-9C94-3DE7FCFB9230}">
                <p14:media xmlns:p14="http://schemas.microsoft.com/office/powerpoint/2010/main" r:embed="rId2"/>
              </p:ext>
            </p:extLst>
          </p:nvPr>
        </p:nvPicPr>
        <p:blipFill>
          <a:blip r:embed="rId5"/>
          <a:stretch>
            <a:fillRect/>
          </a:stretch>
        </p:blipFill>
        <p:spPr>
          <a:xfrm>
            <a:off x="8577" y="279120"/>
            <a:ext cx="4269043" cy="3201783"/>
          </a:xfrm>
          <a:prstGeom prst="rect">
            <a:avLst/>
          </a:prstGeom>
        </p:spPr>
      </p:pic>
      <p:cxnSp>
        <p:nvCxnSpPr>
          <p:cNvPr id="8" name="Straight Arrow Connector 7"/>
          <p:cNvCxnSpPr/>
          <p:nvPr/>
        </p:nvCxnSpPr>
        <p:spPr>
          <a:xfrm rot="10800000" flipV="1">
            <a:off x="2851537" y="2725679"/>
            <a:ext cx="1452200" cy="55121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2660218" y="2979377"/>
            <a:ext cx="190858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303241" y="2979313"/>
            <a:ext cx="1908585" cy="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50985" y="3595436"/>
            <a:ext cx="2963525" cy="174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52689" y="3564338"/>
            <a:ext cx="1603150" cy="646331"/>
          </a:xfrm>
          <a:prstGeom prst="rect">
            <a:avLst/>
          </a:prstGeom>
          <a:noFill/>
        </p:spPr>
        <p:txBody>
          <a:bodyPr wrap="square">
            <a:spAutoFit/>
          </a:bodyPr>
          <a:lstStyle/>
          <a:p>
            <a:pPr fontAlgn="auto">
              <a:spcBef>
                <a:spcPts val="0"/>
              </a:spcBef>
              <a:spcAft>
                <a:spcPts val="0"/>
              </a:spcAft>
              <a:defRPr/>
            </a:pPr>
            <a:r>
              <a:rPr lang="en-US">
                <a:solidFill>
                  <a:schemeClr val="accent1">
                    <a:lumMod val="75000"/>
                  </a:schemeClr>
                </a:solidFill>
                <a:latin typeface="+mn-lt"/>
                <a:ea typeface="+mn-ea"/>
                <a:cs typeface="+mn-cs"/>
              </a:rPr>
              <a:t>2R</a:t>
            </a:r>
            <a:r>
              <a:rPr lang="en-US" baseline="-25000">
                <a:solidFill>
                  <a:schemeClr val="accent1">
                    <a:lumMod val="75000"/>
                  </a:schemeClr>
                </a:solidFill>
                <a:latin typeface="+mn-lt"/>
                <a:ea typeface="+mn-ea"/>
                <a:cs typeface="+mn-cs"/>
              </a:rPr>
              <a:t>equator</a:t>
            </a:r>
            <a:r>
              <a:rPr lang="en-US" b="1" i="1">
                <a:solidFill>
                  <a:schemeClr val="accent1">
                    <a:lumMod val="75000"/>
                  </a:schemeClr>
                </a:solidFill>
                <a:latin typeface="Calibri" pitchFamily="-109" charset="0"/>
              </a:rPr>
              <a:t>≈</a:t>
            </a:r>
            <a:r>
              <a:rPr lang="en-US" i="1">
                <a:solidFill>
                  <a:schemeClr val="accent1">
                    <a:lumMod val="75000"/>
                  </a:schemeClr>
                </a:solidFill>
              </a:rPr>
              <a:t>1.4 m</a:t>
            </a:r>
          </a:p>
          <a:p>
            <a:pPr fontAlgn="auto">
              <a:spcBef>
                <a:spcPts val="0"/>
              </a:spcBef>
              <a:spcAft>
                <a:spcPts val="0"/>
              </a:spcAft>
              <a:defRPr/>
            </a:pPr>
            <a:endParaRPr lang="en-US">
              <a:solidFill>
                <a:schemeClr val="accent1">
                  <a:lumMod val="75000"/>
                </a:schemeClr>
              </a:solidFill>
              <a:latin typeface="+mn-lt"/>
              <a:ea typeface="+mn-ea"/>
              <a:cs typeface="+mn-cs"/>
            </a:endParaRPr>
          </a:p>
        </p:txBody>
      </p:sp>
      <p:graphicFrame>
        <p:nvGraphicFramePr>
          <p:cNvPr id="13" name="Object 8"/>
          <p:cNvGraphicFramePr>
            <a:graphicFrameLocks noChangeAspect="1"/>
          </p:cNvGraphicFramePr>
          <p:nvPr/>
        </p:nvGraphicFramePr>
        <p:xfrm>
          <a:off x="6779893" y="840081"/>
          <a:ext cx="353717" cy="419491"/>
        </p:xfrm>
        <a:graphic>
          <a:graphicData uri="http://schemas.openxmlformats.org/presentationml/2006/ole">
            <mc:AlternateContent xmlns:mc="http://schemas.openxmlformats.org/markup-compatibility/2006">
              <mc:Choice xmlns:v="urn:schemas-microsoft-com:vml" Requires="v">
                <p:oleObj spid="_x0000_s59398" name="Equation" r:id="rId6" imgW="203200" imgH="241300" progId="Equation.DSMT4">
                  <p:embed/>
                </p:oleObj>
              </mc:Choice>
              <mc:Fallback>
                <p:oleObj name="Equation" r:id="rId6" imgW="203200" imgH="2413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9893" y="840081"/>
                        <a:ext cx="353717" cy="419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4280162" y="1353486"/>
            <a:ext cx="4860942" cy="923330"/>
          </a:xfrm>
          <a:prstGeom prst="rect">
            <a:avLst/>
          </a:prstGeom>
          <a:noFill/>
        </p:spPr>
        <p:txBody>
          <a:bodyPr wrap="square" rtlCol="0">
            <a:spAutoFit/>
          </a:bodyPr>
          <a:lstStyle/>
          <a:p>
            <a:r>
              <a:rPr lang="en-US" b="1">
                <a:latin typeface="Calibri" pitchFamily="-109" charset="0"/>
              </a:rPr>
              <a:t>In circa </a:t>
            </a:r>
            <a:r>
              <a:rPr lang="en-US" b="1" i="1">
                <a:latin typeface="Calibri" pitchFamily="-109" charset="0"/>
              </a:rPr>
              <a:t>100 </a:t>
            </a:r>
            <a:r>
              <a:rPr lang="el-GR" b="1" i="1">
                <a:latin typeface="Calibri" pitchFamily="-109" charset="0"/>
              </a:rPr>
              <a:t>μ</a:t>
            </a:r>
            <a:r>
              <a:rPr lang="en-US" b="1">
                <a:latin typeface="Calibri" pitchFamily="-109" charset="0"/>
              </a:rPr>
              <a:t>s la loro velocita’ angolare rallenta, </a:t>
            </a:r>
          </a:p>
          <a:p>
            <a:r>
              <a:rPr lang="en-US" b="1">
                <a:latin typeface="Calibri" pitchFamily="-109" charset="0"/>
              </a:rPr>
              <a:t>e vengono accelerati radialmente verso l’esterno fino ad essere espulsi dal bordo del plasma</a:t>
            </a:r>
          </a:p>
        </p:txBody>
      </p:sp>
      <p:sp>
        <p:nvSpPr>
          <p:cNvPr id="15" name="Rectangle 14"/>
          <p:cNvSpPr/>
          <p:nvPr/>
        </p:nvSpPr>
        <p:spPr>
          <a:xfrm>
            <a:off x="4277911" y="557051"/>
            <a:ext cx="4572000" cy="646331"/>
          </a:xfrm>
          <a:prstGeom prst="rect">
            <a:avLst/>
          </a:prstGeom>
        </p:spPr>
        <p:txBody>
          <a:bodyPr>
            <a:spAutoFit/>
          </a:bodyPr>
          <a:lstStyle/>
          <a:p>
            <a:r>
              <a:rPr lang="en-US" b="1">
                <a:latin typeface="Calibri" pitchFamily="-109" charset="0"/>
              </a:rPr>
              <a:t>I </a:t>
            </a:r>
            <a:r>
              <a:rPr lang="en-US" b="1" i="1">
                <a:latin typeface="Calibri" pitchFamily="-109" charset="0"/>
              </a:rPr>
              <a:t>filamenti </a:t>
            </a:r>
            <a:r>
              <a:rPr lang="en-US" b="1">
                <a:latin typeface="Calibri" pitchFamily="-109" charset="0"/>
              </a:rPr>
              <a:t>ruotano inizialmente alla velocita’ </a:t>
            </a:r>
          </a:p>
          <a:p>
            <a:r>
              <a:rPr lang="en-US" b="1">
                <a:latin typeface="Calibri" pitchFamily="-109" charset="0"/>
              </a:rPr>
              <a:t>angolare del Piedestallo (       </a:t>
            </a:r>
            <a:r>
              <a:rPr lang="en-US" b="1" i="1">
                <a:latin typeface="Calibri" pitchFamily="-109" charset="0"/>
              </a:rPr>
              <a:t>≈1-2•10</a:t>
            </a:r>
            <a:r>
              <a:rPr lang="en-US" b="1" i="1" baseline="30000">
                <a:latin typeface="Calibri" pitchFamily="-109" charset="0"/>
              </a:rPr>
              <a:t>4</a:t>
            </a:r>
            <a:r>
              <a:rPr lang="en-US" b="1" i="1">
                <a:latin typeface="Calibri" pitchFamily="-109" charset="0"/>
              </a:rPr>
              <a:t> s</a:t>
            </a:r>
            <a:r>
              <a:rPr lang="en-US" b="1" i="1" baseline="30000">
                <a:latin typeface="Calibri" pitchFamily="-109" charset="0"/>
              </a:rPr>
              <a:t>-1</a:t>
            </a:r>
            <a:r>
              <a:rPr lang="en-US" b="1">
                <a:latin typeface="Calibri" pitchFamily="-109" charset="0"/>
              </a:rPr>
              <a:t>)</a:t>
            </a:r>
          </a:p>
        </p:txBody>
      </p:sp>
      <p:sp>
        <p:nvSpPr>
          <p:cNvPr id="16" name="TextBox 15"/>
          <p:cNvSpPr txBox="1"/>
          <p:nvPr/>
        </p:nvSpPr>
        <p:spPr>
          <a:xfrm>
            <a:off x="6576097" y="33136"/>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sp>
        <p:nvSpPr>
          <p:cNvPr id="19" name="TextBox 18"/>
          <p:cNvSpPr txBox="1">
            <a:spLocks noChangeArrowheads="1"/>
          </p:cNvSpPr>
          <p:nvPr/>
        </p:nvSpPr>
        <p:spPr bwMode="auto">
          <a:xfrm>
            <a:off x="98526" y="5025459"/>
            <a:ext cx="8928876" cy="1200329"/>
          </a:xfrm>
          <a:prstGeom prst="rect">
            <a:avLst/>
          </a:prstGeom>
          <a:noFill/>
          <a:ln w="9525">
            <a:noFill/>
            <a:miter lim="800000"/>
            <a:headEnd/>
            <a:tailEnd/>
          </a:ln>
        </p:spPr>
        <p:txBody>
          <a:bodyPr wrap="square">
            <a:prstTxWarp prst="textNoShape">
              <a:avLst/>
            </a:prstTxWarp>
            <a:spAutoFit/>
          </a:bodyPr>
          <a:lstStyle/>
          <a:p>
            <a:r>
              <a:rPr lang="en-US">
                <a:latin typeface="Calibri" pitchFamily="-109" charset="0"/>
              </a:rPr>
              <a:t>Se fossero </a:t>
            </a:r>
            <a:r>
              <a:rPr lang="en-US" i="1">
                <a:latin typeface="Calibri" pitchFamily="-109" charset="0"/>
              </a:rPr>
              <a:t>tubi di flusso </a:t>
            </a:r>
            <a:r>
              <a:rPr lang="en-US">
                <a:latin typeface="Calibri" pitchFamily="-109" charset="0"/>
              </a:rPr>
              <a:t>che trasportano il loro flusso magnetico</a:t>
            </a:r>
          </a:p>
          <a:p>
            <a:r>
              <a:rPr lang="en-US">
                <a:latin typeface="Calibri" pitchFamily="-109" charset="0"/>
              </a:rPr>
              <a:t>• dovrebbero vedersi anche all’interno (non e’ cosi’!), inoltre</a:t>
            </a:r>
          </a:p>
          <a:p>
            <a:r>
              <a:rPr lang="en-US">
                <a:latin typeface="Calibri" pitchFamily="-109" charset="0"/>
              </a:rPr>
              <a:t>• come resterebbero allineati a     ? (q al bordo: 4-&gt;∞) (i filamenti in moto non riconnettono!)</a:t>
            </a:r>
          </a:p>
          <a:p>
            <a:r>
              <a:rPr lang="en-US">
                <a:latin typeface="Calibri" pitchFamily="-109" charset="0"/>
              </a:rPr>
              <a:t>• </a:t>
            </a:r>
            <a:r>
              <a:rPr lang="en-US" i="1">
                <a:latin typeface="Calibri" pitchFamily="-109" charset="0"/>
              </a:rPr>
              <a:t>I</a:t>
            </a:r>
            <a:r>
              <a:rPr lang="en-US" i="1" baseline="-25000">
                <a:latin typeface="Calibri" pitchFamily="-109" charset="0"/>
              </a:rPr>
              <a:t>fil</a:t>
            </a:r>
            <a:r>
              <a:rPr lang="en-US" i="1">
                <a:latin typeface="Calibri" pitchFamily="-109" charset="0"/>
              </a:rPr>
              <a:t>≈</a:t>
            </a:r>
            <a:r>
              <a:rPr lang="en-US">
                <a:latin typeface="Calibri" pitchFamily="-109" charset="0"/>
              </a:rPr>
              <a:t>200 A di corrente pochi per confinare la pressione del filamento          </a:t>
            </a:r>
            <a:r>
              <a:rPr lang="en-US" i="1">
                <a:latin typeface="Calibri" pitchFamily="-109" charset="0"/>
              </a:rPr>
              <a:t>≈350 Pa</a:t>
            </a:r>
          </a:p>
        </p:txBody>
      </p:sp>
      <p:graphicFrame>
        <p:nvGraphicFramePr>
          <p:cNvPr id="20" name="Object 2"/>
          <p:cNvGraphicFramePr>
            <a:graphicFrameLocks noChangeAspect="1"/>
          </p:cNvGraphicFramePr>
          <p:nvPr/>
        </p:nvGraphicFramePr>
        <p:xfrm>
          <a:off x="6638146" y="5819538"/>
          <a:ext cx="506412" cy="525463"/>
        </p:xfrm>
        <a:graphic>
          <a:graphicData uri="http://schemas.openxmlformats.org/presentationml/2006/ole">
            <mc:AlternateContent xmlns:mc="http://schemas.openxmlformats.org/markup-compatibility/2006">
              <mc:Choice xmlns:v="urn:schemas-microsoft-com:vml" Requires="v">
                <p:oleObj spid="_x0000_s59399" name="Equation" r:id="rId8" imgW="368300" imgH="381000" progId="Equation.DSMT4">
                  <p:embed/>
                </p:oleObj>
              </mc:Choice>
              <mc:Fallback>
                <p:oleObj name="Equation" r:id="rId8" imgW="368300" imgH="381000" progId="Equation.DSMT4">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8146" y="5819538"/>
                        <a:ext cx="506412" cy="52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1" name="Object 3"/>
          <p:cNvGraphicFramePr>
            <a:graphicFrameLocks noChangeAspect="1"/>
          </p:cNvGraphicFramePr>
          <p:nvPr/>
        </p:nvGraphicFramePr>
        <p:xfrm>
          <a:off x="3096415" y="5551551"/>
          <a:ext cx="258762" cy="336550"/>
        </p:xfrm>
        <a:graphic>
          <a:graphicData uri="http://schemas.openxmlformats.org/presentationml/2006/ole">
            <mc:AlternateContent xmlns:mc="http://schemas.openxmlformats.org/markup-compatibility/2006">
              <mc:Choice xmlns:v="urn:schemas-microsoft-com:vml" Requires="v">
                <p:oleObj spid="_x0000_s59400" name="Equation" r:id="rId10" imgW="127000" imgH="165100" progId="Equation.DSMT4">
                  <p:embed/>
                </p:oleObj>
              </mc:Choice>
              <mc:Fallback>
                <p:oleObj name="Equation" r:id="rId10" imgW="127000" imgH="165100" progId="Equation.DSMT4">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6415" y="5551551"/>
                        <a:ext cx="258762"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10"/>
          <p:cNvGraphicFramePr>
            <a:graphicFrameLocks noChangeAspect="1"/>
          </p:cNvGraphicFramePr>
          <p:nvPr/>
        </p:nvGraphicFramePr>
        <p:xfrm>
          <a:off x="215900" y="4298950"/>
          <a:ext cx="487363" cy="414338"/>
        </p:xfrm>
        <a:graphic>
          <a:graphicData uri="http://schemas.openxmlformats.org/presentationml/2006/ole">
            <mc:AlternateContent xmlns:mc="http://schemas.openxmlformats.org/markup-compatibility/2006">
              <mc:Choice xmlns:v="urn:schemas-microsoft-com:vml" Requires="v">
                <p:oleObj spid="_x0000_s59401" name="Equation" r:id="rId12" imgW="241300" imgH="203200" progId="Equation.DSMT4">
                  <p:embed/>
                </p:oleObj>
              </mc:Choice>
              <mc:Fallback>
                <p:oleObj name="Equation" r:id="rId12" imgW="241300" imgH="203200" progId="Equation.DSMT4">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900" y="4298950"/>
                        <a:ext cx="487363"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32"/>
          <p:cNvSpPr txBox="1">
            <a:spLocks noChangeArrowheads="1"/>
          </p:cNvSpPr>
          <p:nvPr/>
        </p:nvSpPr>
        <p:spPr bwMode="auto">
          <a:xfrm>
            <a:off x="186110" y="4266787"/>
            <a:ext cx="8928876" cy="646331"/>
          </a:xfrm>
          <a:prstGeom prst="rect">
            <a:avLst/>
          </a:prstGeom>
          <a:noFill/>
          <a:ln w="9525">
            <a:noFill/>
            <a:miter lim="800000"/>
            <a:headEnd/>
            <a:tailEnd/>
          </a:ln>
        </p:spPr>
        <p:txBody>
          <a:bodyPr wrap="square">
            <a:prstTxWarp prst="textNoShape">
              <a:avLst/>
            </a:prstTxWarp>
            <a:spAutoFit/>
          </a:bodyPr>
          <a:lstStyle/>
          <a:p>
            <a:r>
              <a:rPr lang="en-US" b="1" i="1">
                <a:solidFill>
                  <a:srgbClr val="FF0000"/>
                </a:solidFill>
                <a:latin typeface="Calibri" pitchFamily="-109" charset="0"/>
              </a:rPr>
              <a:t>	≤</a:t>
            </a:r>
            <a:r>
              <a:rPr lang="el-GR" b="1" i="1">
                <a:solidFill>
                  <a:srgbClr val="FF0000"/>
                </a:solidFill>
                <a:latin typeface="Calibri" pitchFamily="-109" charset="0"/>
              </a:rPr>
              <a:t>10</a:t>
            </a:r>
            <a:r>
              <a:rPr lang="en-US" b="1" i="1" baseline="30000">
                <a:solidFill>
                  <a:srgbClr val="FF0000"/>
                </a:solidFill>
                <a:latin typeface="Calibri" pitchFamily="-109" charset="0"/>
              </a:rPr>
              <a:t>-1 </a:t>
            </a:r>
            <a:r>
              <a:rPr lang="en-US" b="1" i="1" u="sng">
                <a:solidFill>
                  <a:srgbClr val="FF0000"/>
                </a:solidFill>
                <a:latin typeface="Calibri" pitchFamily="-109" charset="0"/>
              </a:rPr>
              <a:t>non sono tubi di flusso </a:t>
            </a:r>
            <a:r>
              <a:rPr lang="en-US" b="1" i="1">
                <a:solidFill>
                  <a:srgbClr val="FF0000"/>
                </a:solidFill>
                <a:latin typeface="Calibri" pitchFamily="-109" charset="0"/>
              </a:rPr>
              <a:t>(e’ B che trascina il plasma e non il plasma  che trascina B)</a:t>
            </a:r>
          </a:p>
          <a:p>
            <a:r>
              <a:rPr lang="en-US" i="1">
                <a:solidFill>
                  <a:srgbClr val="FF0000"/>
                </a:solidFill>
                <a:latin typeface="Calibri" pitchFamily="-109" charset="0"/>
              </a:rPr>
              <a:t>bensi’ </a:t>
            </a:r>
            <a:r>
              <a:rPr lang="en-US" b="1" i="1" u="sng">
                <a:solidFill>
                  <a:srgbClr val="FF0000"/>
                </a:solidFill>
                <a:latin typeface="Calibri" pitchFamily="-109" charset="0"/>
              </a:rPr>
              <a:t>perturbazioni magnetiche</a:t>
            </a:r>
            <a:r>
              <a:rPr lang="en-US" b="1" i="1">
                <a:solidFill>
                  <a:srgbClr val="FF0000"/>
                </a:solidFill>
                <a:latin typeface="Calibri" pitchFamily="-109" charset="0"/>
              </a:rPr>
              <a:t> </a:t>
            </a:r>
            <a:r>
              <a:rPr lang="en-US" i="1">
                <a:solidFill>
                  <a:srgbClr val="FF0000"/>
                </a:solidFill>
                <a:latin typeface="Calibri" pitchFamily="-109" charset="0"/>
              </a:rPr>
              <a:t>che smuovono flussi di materia e perturbazioni di densita’</a:t>
            </a:r>
            <a:r>
              <a:rPr lang="en-US" b="1" i="1">
                <a:solidFill>
                  <a:srgbClr val="FF0000"/>
                </a:solidFill>
                <a:latin typeface="Calibri" pitchFamily="-109"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remove"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8"/>
          <p:cNvGraphicFramePr>
            <a:graphicFrameLocks noChangeAspect="1"/>
          </p:cNvGraphicFramePr>
          <p:nvPr/>
        </p:nvGraphicFramePr>
        <p:xfrm>
          <a:off x="7137324" y="93489"/>
          <a:ext cx="384175" cy="455613"/>
        </p:xfrm>
        <a:graphic>
          <a:graphicData uri="http://schemas.openxmlformats.org/presentationml/2006/ole">
            <mc:AlternateContent xmlns:mc="http://schemas.openxmlformats.org/markup-compatibility/2006">
              <mc:Choice xmlns:v="urn:schemas-microsoft-com:vml" Requires="v">
                <p:oleObj spid="_x0000_s56323" name="Equation" r:id="rId3" imgW="203200" imgH="241300" progId="Equation.DSMT4">
                  <p:embed/>
                </p:oleObj>
              </mc:Choice>
              <mc:Fallback>
                <p:oleObj name="Equation" r:id="rId3" imgW="203200" imgH="24130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324" y="93489"/>
                        <a:ext cx="384175"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a:blip r:embed="rId5"/>
          <a:stretch>
            <a:fillRect/>
          </a:stretch>
        </p:blipFill>
        <p:spPr>
          <a:xfrm>
            <a:off x="3410072" y="1502077"/>
            <a:ext cx="3493709" cy="3520661"/>
          </a:xfrm>
          <a:prstGeom prst="rect">
            <a:avLst/>
          </a:prstGeom>
        </p:spPr>
      </p:pic>
      <p:pic>
        <p:nvPicPr>
          <p:cNvPr id="7" name="Picture 6"/>
          <p:cNvPicPr>
            <a:picLocks noChangeAspect="1"/>
          </p:cNvPicPr>
          <p:nvPr/>
        </p:nvPicPr>
        <p:blipFill>
          <a:blip r:embed="rId6"/>
          <a:stretch>
            <a:fillRect/>
          </a:stretch>
        </p:blipFill>
        <p:spPr>
          <a:xfrm>
            <a:off x="33717" y="942621"/>
            <a:ext cx="3487652" cy="4260186"/>
          </a:xfrm>
          <a:prstGeom prst="rect">
            <a:avLst/>
          </a:prstGeom>
        </p:spPr>
      </p:pic>
      <p:sp>
        <p:nvSpPr>
          <p:cNvPr id="8" name="TextBox 7"/>
          <p:cNvSpPr txBox="1"/>
          <p:nvPr/>
        </p:nvSpPr>
        <p:spPr>
          <a:xfrm>
            <a:off x="5148535" y="3050816"/>
            <a:ext cx="1044201" cy="646331"/>
          </a:xfrm>
          <a:prstGeom prst="rect">
            <a:avLst/>
          </a:prstGeom>
          <a:noFill/>
        </p:spPr>
        <p:txBody>
          <a:bodyPr wrap="none" rtlCol="0">
            <a:spAutoFit/>
          </a:bodyPr>
          <a:lstStyle/>
          <a:p>
            <a:r>
              <a:rPr lang="en-US"/>
              <a:t>Diversi</a:t>
            </a:r>
          </a:p>
          <a:p>
            <a:r>
              <a:rPr lang="en-US"/>
              <a:t>filamenti</a:t>
            </a:r>
          </a:p>
        </p:txBody>
      </p:sp>
      <p:cxnSp>
        <p:nvCxnSpPr>
          <p:cNvPr id="9" name="Straight Arrow Connector 8"/>
          <p:cNvCxnSpPr/>
          <p:nvPr/>
        </p:nvCxnSpPr>
        <p:spPr>
          <a:xfrm rot="16200000" flipV="1">
            <a:off x="4378688" y="2102303"/>
            <a:ext cx="1003407" cy="806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flipV="1">
            <a:off x="4820058" y="3694766"/>
            <a:ext cx="463346"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6199" y="5064736"/>
            <a:ext cx="6893777" cy="1384995"/>
          </a:xfrm>
          <a:prstGeom prst="rect">
            <a:avLst/>
          </a:prstGeom>
          <a:noFill/>
        </p:spPr>
        <p:txBody>
          <a:bodyPr wrap="square" rtlCol="0">
            <a:spAutoFit/>
          </a:bodyPr>
          <a:lstStyle/>
          <a:p>
            <a:pPr algn="r"/>
            <a:r>
              <a:rPr lang="en-US" i="1">
                <a:latin typeface="+mn-lt"/>
              </a:rPr>
              <a:t>… il rallentamento angolare e’ eccessivo per essere spiegato dalla conservazione del momento angolare o dalla viscosita’…</a:t>
            </a:r>
            <a:r>
              <a:rPr lang="en-US">
                <a:latin typeface="+mn-lt"/>
              </a:rPr>
              <a:t> </a:t>
            </a:r>
          </a:p>
          <a:p>
            <a:pPr algn="r"/>
            <a:endParaRPr lang="en-US" sz="800" b="1"/>
          </a:p>
          <a:p>
            <a:pPr algn="r"/>
            <a:r>
              <a:rPr lang="en-US" b="1"/>
              <a:t>Spiegabile tramite presenza di “spin interno” </a:t>
            </a:r>
            <a:r>
              <a:rPr lang="en-US" b="1">
                <a:solidFill>
                  <a:srgbClr val="008000"/>
                </a:solidFill>
              </a:rPr>
              <a:t>effetto Magnus</a:t>
            </a:r>
          </a:p>
          <a:p>
            <a:pPr algn="r"/>
            <a:endParaRPr lang="en-US" sz="400"/>
          </a:p>
          <a:p>
            <a:pPr algn="r"/>
            <a:r>
              <a:rPr lang="en-US" i="1">
                <a:latin typeface="+mn-lt"/>
              </a:rPr>
              <a:t>…(J. Wesson, The Science of Soccer, IoP Publishing, 2002 …) !</a:t>
            </a:r>
          </a:p>
        </p:txBody>
      </p:sp>
      <p:pic>
        <p:nvPicPr>
          <p:cNvPr id="12" name="Picture 11" descr="Magnus.jpg"/>
          <p:cNvPicPr>
            <a:picLocks noChangeAspect="1"/>
          </p:cNvPicPr>
          <p:nvPr/>
        </p:nvPicPr>
        <p:blipFill>
          <a:blip r:embed="rId7"/>
          <a:stretch>
            <a:fillRect/>
          </a:stretch>
        </p:blipFill>
        <p:spPr>
          <a:xfrm>
            <a:off x="6990793" y="3476984"/>
            <a:ext cx="2131311" cy="3354412"/>
          </a:xfrm>
          <a:prstGeom prst="rect">
            <a:avLst/>
          </a:prstGeom>
        </p:spPr>
      </p:pic>
      <p:sp>
        <p:nvSpPr>
          <p:cNvPr id="13" name="TextBox 12"/>
          <p:cNvSpPr txBox="1"/>
          <p:nvPr/>
        </p:nvSpPr>
        <p:spPr>
          <a:xfrm>
            <a:off x="44374" y="6455532"/>
            <a:ext cx="2545977" cy="369332"/>
          </a:xfrm>
          <a:prstGeom prst="rect">
            <a:avLst/>
          </a:prstGeom>
          <a:noFill/>
          <a:ln w="38100">
            <a:solidFill>
              <a:srgbClr val="FF0000"/>
            </a:solidFill>
          </a:ln>
          <a:effectLst>
            <a:outerShdw blurRad="50800" dist="38100" dir="2700000" algn="tl" rotWithShape="0">
              <a:srgbClr val="000000">
                <a:alpha val="43000"/>
              </a:srgbClr>
            </a:outerShdw>
          </a:effectLst>
        </p:spPr>
        <p:txBody>
          <a:bodyPr wrap="none" rtlCol="0">
            <a:spAutoFit/>
          </a:bodyPr>
          <a:lstStyle/>
          <a:p>
            <a:r>
              <a:rPr lang="en-US" b="1" i="1">
                <a:solidFill>
                  <a:srgbClr val="FF0000"/>
                </a:solidFill>
                <a:latin typeface="+mn-lt"/>
              </a:rPr>
              <a:t>Filamenti in Laboratorio</a:t>
            </a:r>
          </a:p>
        </p:txBody>
      </p:sp>
      <p:cxnSp>
        <p:nvCxnSpPr>
          <p:cNvPr id="23" name="Straight Connector 22"/>
          <p:cNvCxnSpPr/>
          <p:nvPr/>
        </p:nvCxnSpPr>
        <p:spPr>
          <a:xfrm rot="10800000">
            <a:off x="238379" y="755461"/>
            <a:ext cx="49101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036840" y="1040129"/>
            <a:ext cx="43133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16200000" flipH="1">
            <a:off x="4218224" y="1309415"/>
            <a:ext cx="518297" cy="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38379" y="126939"/>
            <a:ext cx="8701088" cy="923330"/>
          </a:xfrm>
          <a:prstGeom prst="rect">
            <a:avLst/>
          </a:prstGeom>
        </p:spPr>
        <p:txBody>
          <a:bodyPr wrap="square">
            <a:spAutoFit/>
          </a:bodyPr>
          <a:lstStyle/>
          <a:p>
            <a:r>
              <a:rPr lang="en-US"/>
              <a:t>• </a:t>
            </a:r>
            <a:r>
              <a:rPr lang="en-US" b="1" i="1">
                <a:latin typeface="+mn-lt"/>
              </a:rPr>
              <a:t>I filamenti ruotano inizialmente alla velocita’ angolare del piedestallo (      ≈1-2•10</a:t>
            </a:r>
            <a:r>
              <a:rPr lang="en-US" b="1" i="1" baseline="30000">
                <a:latin typeface="+mn-lt"/>
              </a:rPr>
              <a:t>4</a:t>
            </a:r>
            <a:r>
              <a:rPr lang="en-US" b="1" i="1">
                <a:latin typeface="+mn-lt"/>
              </a:rPr>
              <a:t> s</a:t>
            </a:r>
            <a:r>
              <a:rPr lang="en-US" b="1" i="1" baseline="30000">
                <a:latin typeface="+mn-lt"/>
              </a:rPr>
              <a:t>-1</a:t>
            </a:r>
            <a:r>
              <a:rPr lang="en-US" b="1" i="1">
                <a:latin typeface="+mn-lt"/>
              </a:rPr>
              <a:t>)</a:t>
            </a:r>
          </a:p>
          <a:p>
            <a:r>
              <a:rPr lang="en-US">
                <a:latin typeface="+mn-lt"/>
              </a:rPr>
              <a:t>• </a:t>
            </a:r>
            <a:r>
              <a:rPr lang="en-US" b="1" i="1">
                <a:latin typeface="+mn-lt"/>
              </a:rPr>
              <a:t>Poi (in &lt;100 </a:t>
            </a:r>
            <a:r>
              <a:rPr lang="el-GR" b="1" i="1">
                <a:latin typeface="+mn-lt"/>
              </a:rPr>
              <a:t>μ</a:t>
            </a:r>
            <a:r>
              <a:rPr lang="en-US" b="1" i="1">
                <a:latin typeface="+mn-lt"/>
              </a:rPr>
              <a:t>s) vengono accelerati verso l’esterno </a:t>
            </a:r>
            <a:r>
              <a:rPr lang="en-US" b="1" i="1">
                <a:latin typeface="+mn-lt"/>
                <a:cs typeface=""/>
              </a:rPr>
              <a:t>(1.2•10 </a:t>
            </a:r>
            <a:r>
              <a:rPr lang="en-US" b="1" i="1" baseline="30000">
                <a:latin typeface="+mn-lt"/>
                <a:cs typeface=""/>
              </a:rPr>
              <a:t>8</a:t>
            </a:r>
            <a:r>
              <a:rPr lang="en-US" b="1" i="1">
                <a:latin typeface="+mn-lt"/>
                <a:cs typeface=""/>
              </a:rPr>
              <a:t> ms </a:t>
            </a:r>
            <a:r>
              <a:rPr lang="en-US" b="1" i="1" baseline="30000">
                <a:latin typeface="+mn-lt"/>
                <a:cs typeface=""/>
              </a:rPr>
              <a:t>−2 </a:t>
            </a:r>
            <a:r>
              <a:rPr lang="en-US" b="1" i="1">
                <a:latin typeface="+mn-lt"/>
                <a:cs typeface=""/>
              </a:rPr>
              <a:t>)  </a:t>
            </a:r>
            <a:r>
              <a:rPr lang="en-US" b="1" i="1">
                <a:latin typeface="+mn-lt"/>
              </a:rPr>
              <a:t>fino ad essere espulsi</a:t>
            </a:r>
          </a:p>
          <a:p>
            <a:r>
              <a:rPr lang="en-US">
                <a:latin typeface="+mn-lt"/>
              </a:rPr>
              <a:t>• </a:t>
            </a:r>
            <a:r>
              <a:rPr lang="en-US" b="1" i="1">
                <a:latin typeface="+mn-lt"/>
              </a:rPr>
              <a:t>Al tempo stesso la loro velocita’ angolare rallenta ancor di piu’ (2.2•10 </a:t>
            </a:r>
            <a:r>
              <a:rPr lang="en-US" b="1" i="1" baseline="30000">
                <a:latin typeface="+mn-lt"/>
              </a:rPr>
              <a:t>8</a:t>
            </a:r>
            <a:r>
              <a:rPr lang="en-US" b="1" i="1">
                <a:latin typeface="+mn-lt"/>
              </a:rPr>
              <a:t> ms </a:t>
            </a:r>
            <a:r>
              <a:rPr lang="en-US" b="1" i="1" baseline="30000">
                <a:latin typeface="+mn-lt"/>
              </a:rPr>
              <a:t>−2 </a:t>
            </a:r>
            <a:r>
              <a:rPr lang="en-US" b="1" i="1">
                <a:latin typeface="+mn-lt"/>
              </a:rPr>
              <a:t>)</a:t>
            </a:r>
          </a:p>
        </p:txBody>
      </p:sp>
      <p:cxnSp>
        <p:nvCxnSpPr>
          <p:cNvPr id="70" name="Straight Connector 69"/>
          <p:cNvCxnSpPr/>
          <p:nvPr/>
        </p:nvCxnSpPr>
        <p:spPr>
          <a:xfrm rot="5400000">
            <a:off x="90975" y="902864"/>
            <a:ext cx="29480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239174" y="1051063"/>
            <a:ext cx="1545871" cy="12043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11144</TotalTime>
  <Words>2419</Words>
  <Application>Microsoft Office PowerPoint</Application>
  <PresentationFormat>Presentazione su schermo (4:3)</PresentationFormat>
  <Paragraphs>309</Paragraphs>
  <Slides>30</Slides>
  <Notes>0</Notes>
  <HiddenSlides>0</HiddenSlides>
  <MMClips>9</MMClips>
  <ScaleCrop>false</ScaleCrop>
  <HeadingPairs>
    <vt:vector size="8" baseType="variant">
      <vt:variant>
        <vt:lpstr>Tema</vt:lpstr>
      </vt:variant>
      <vt:variant>
        <vt:i4>1</vt:i4>
      </vt:variant>
      <vt:variant>
        <vt:lpstr>Collegamenti</vt:lpstr>
      </vt:variant>
      <vt:variant>
        <vt:i4>1</vt:i4>
      </vt:variant>
      <vt:variant>
        <vt:lpstr>Server OLE incorporati</vt:lpstr>
      </vt:variant>
      <vt:variant>
        <vt:i4>1</vt:i4>
      </vt:variant>
      <vt:variant>
        <vt:lpstr>Titoli diapositive</vt:lpstr>
      </vt:variant>
      <vt:variant>
        <vt:i4>30</vt:i4>
      </vt:variant>
    </vt:vector>
  </HeadingPairs>
  <TitlesOfParts>
    <vt:vector size="33" baseType="lpstr">
      <vt:lpstr>Office Theme</vt:lpstr>
      <vt:lpstr>???</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ENEA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franco alladio</dc:creator>
  <cp:lastModifiedBy>Manuela</cp:lastModifiedBy>
  <cp:revision>163</cp:revision>
  <dcterms:created xsi:type="dcterms:W3CDTF">2014-01-31T08:11:00Z</dcterms:created>
  <dcterms:modified xsi:type="dcterms:W3CDTF">2014-06-06T11:13:46Z</dcterms:modified>
</cp:coreProperties>
</file>